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61" r:id="rId2"/>
    <p:sldId id="275" r:id="rId3"/>
    <p:sldId id="288" r:id="rId4"/>
    <p:sldId id="287" r:id="rId5"/>
    <p:sldId id="291" r:id="rId6"/>
    <p:sldId id="286" r:id="rId7"/>
    <p:sldId id="285" r:id="rId8"/>
    <p:sldId id="284" r:id="rId9"/>
    <p:sldId id="283" r:id="rId10"/>
    <p:sldId id="282" r:id="rId11"/>
    <p:sldId id="281" r:id="rId12"/>
    <p:sldId id="280" r:id="rId13"/>
    <p:sldId id="279" r:id="rId14"/>
    <p:sldId id="290" r:id="rId15"/>
    <p:sldId id="278" r:id="rId16"/>
    <p:sldId id="277" r:id="rId17"/>
    <p:sldId id="276" r:id="rId18"/>
  </p:sldIdLst>
  <p:sldSz cx="9144000" cy="5143500" type="screen16x9"/>
  <p:notesSz cx="6858000" cy="9144000"/>
  <p:embeddedFontLst>
    <p:embeddedFont>
      <p:font typeface="Gantari"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Helvetica" pitchFamily="2" charset="0"/>
      <p:regular r:id="rId28"/>
      <p:bold r:id="rId29"/>
      <p:italic r:id="rId30"/>
      <p:boldItalic r:id="rId31"/>
    </p:embeddedFont>
    <p:embeddedFont>
      <p:font typeface="Franklin Gothic Book" panose="020B0503020102020204" pitchFamily="34" charset="0"/>
      <p:regular r:id="rId32"/>
      <p:italic r:id="rId33"/>
    </p:embeddedFont>
    <p:embeddedFont>
      <p:font typeface="Aharoni" pitchFamily="2" charset="-79"/>
      <p:bold r:id="rId34"/>
    </p:embeddedFont>
    <p:embeddedFont>
      <p:font typeface="Script MT Bold" panose="03040602040607080904" pitchFamily="66" charset="0"/>
      <p:bold r:id="rId35"/>
    </p:embeddedFont>
    <p:embeddedFont>
      <p:font typeface="Gantari ExtraBold" panose="020B0604020202020204" charset="0"/>
      <p:bold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009900"/>
    <a:srgbClr val="FFFF66"/>
    <a:srgbClr val="FFFF8B"/>
    <a:srgbClr val="66FF66"/>
    <a:srgbClr val="97FF97"/>
    <a:srgbClr val="6D90FF"/>
    <a:srgbClr val="5D84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C25A6-C206-4629-B74B-BF99A75361A4}">
  <a:tblStyle styleId="{AC0C25A6-C206-4629-B74B-BF99A7536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660"/>
  </p:normalViewPr>
  <p:slideViewPr>
    <p:cSldViewPr snapToGrid="0">
      <p:cViewPr varScale="1">
        <p:scale>
          <a:sx n="90" d="100"/>
          <a:sy n="90"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4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4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26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78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12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41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5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47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6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23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34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0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2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8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1" r:id="rId9"/>
    <p:sldLayoutId id="2147483665"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8" name="Google Shape;2587;p63">
            <a:extLst>
              <a:ext uri="{FF2B5EF4-FFF2-40B4-BE49-F238E27FC236}">
                <a16:creationId xmlns:a16="http://schemas.microsoft.com/office/drawing/2014/main" id="{3D26942F-C0F8-4E53-8849-0959FCCF5873}"/>
              </a:ext>
            </a:extLst>
          </p:cNvPr>
          <p:cNvSpPr/>
          <p:nvPr/>
        </p:nvSpPr>
        <p:spPr>
          <a:xfrm>
            <a:off x="1125031" y="1226379"/>
            <a:ext cx="3368558" cy="289676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lumMod val="75000"/>
            </a:schemeClr>
          </a:solidFill>
          <a:ln w="952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1">
            <a:extLst>
              <a:ext uri="{FF2B5EF4-FFF2-40B4-BE49-F238E27FC236}">
                <a16:creationId xmlns:a16="http://schemas.microsoft.com/office/drawing/2014/main" id="{C0C11B56-C68E-4B9C-BD94-5B7B2708B668}"/>
              </a:ext>
            </a:extLst>
          </p:cNvPr>
          <p:cNvSpPr txBox="1">
            <a:spLocks/>
          </p:cNvSpPr>
          <p:nvPr/>
        </p:nvSpPr>
        <p:spPr>
          <a:xfrm>
            <a:off x="1294171" y="1435396"/>
            <a:ext cx="3030278" cy="1945757"/>
          </a:xfrm>
          <a:prstGeom prst="rect">
            <a:avLst/>
          </a:prstGeom>
          <a:solidFill>
            <a:srgbClr val="FFFF8B"/>
          </a:solidFill>
          <a:scene3d>
            <a:camera prst="orthographicFront"/>
            <a:lightRig rig="threePt" dir="t"/>
          </a:scene3d>
          <a:sp3d>
            <a:bevelT/>
          </a:sp3d>
        </p:spPr>
        <p:txBody>
          <a:bodyPr vert="horz" lIns="0" tIns="0" rIns="0" bIns="0" rtlCol="0" anchor="ctr">
            <a:normAutofit/>
          </a:bodyPr>
          <a:lstStyle>
            <a:lvl1pPr algn="l" defTabSz="914400" rtl="0" eaLnBrk="1" latinLnBrk="0" hangingPunct="1">
              <a:lnSpc>
                <a:spcPct val="100000"/>
              </a:lnSpc>
              <a:spcBef>
                <a:spcPct val="0"/>
              </a:spcBef>
              <a:buNone/>
              <a:defRPr sz="5200" b="1"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Tema # 7</a:t>
            </a:r>
            <a:endParaRPr kumimoji="0" lang="es-GT"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endParaRPr>
          </a:p>
        </p:txBody>
      </p:sp>
      <p:grpSp>
        <p:nvGrpSpPr>
          <p:cNvPr id="14" name="Google Shape;2583;p63">
            <a:extLst>
              <a:ext uri="{FF2B5EF4-FFF2-40B4-BE49-F238E27FC236}">
                <a16:creationId xmlns:a16="http://schemas.microsoft.com/office/drawing/2014/main" id="{0FEEB1D3-4942-4948-A95D-D646AE5C1D9E}"/>
              </a:ext>
            </a:extLst>
          </p:cNvPr>
          <p:cNvGrpSpPr/>
          <p:nvPr/>
        </p:nvGrpSpPr>
        <p:grpSpPr>
          <a:xfrm rot="5400000">
            <a:off x="4710221" y="1255314"/>
            <a:ext cx="3391789" cy="2838893"/>
            <a:chOff x="335425" y="271300"/>
            <a:chExt cx="1782025" cy="1463375"/>
          </a:xfrm>
        </p:grpSpPr>
        <p:sp>
          <p:nvSpPr>
            <p:cNvPr id="15" name="Google Shape;2584;p63">
              <a:extLst>
                <a:ext uri="{FF2B5EF4-FFF2-40B4-BE49-F238E27FC236}">
                  <a16:creationId xmlns:a16="http://schemas.microsoft.com/office/drawing/2014/main" id="{4FDF3125-E433-4C1D-B3D4-277A95D5F328}"/>
                </a:ext>
              </a:extLst>
            </p:cNvPr>
            <p:cNvSpPr/>
            <p:nvPr/>
          </p:nvSpPr>
          <p:spPr>
            <a:xfrm>
              <a:off x="451750" y="434175"/>
              <a:ext cx="1665700" cy="1300500"/>
            </a:xfrm>
            <a:custGeom>
              <a:avLst/>
              <a:gdLst/>
              <a:ahLst/>
              <a:cxnLst/>
              <a:rect l="l" t="t" r="r" b="b"/>
              <a:pathLst>
                <a:path w="66628" h="52020" extrusionOk="0">
                  <a:moveTo>
                    <a:pt x="1096" y="1"/>
                  </a:moveTo>
                  <a:cubicBezTo>
                    <a:pt x="1164" y="937"/>
                    <a:pt x="1050" y="1895"/>
                    <a:pt x="890" y="2808"/>
                  </a:cubicBezTo>
                  <a:cubicBezTo>
                    <a:pt x="753" y="3584"/>
                    <a:pt x="571" y="4337"/>
                    <a:pt x="731" y="5159"/>
                  </a:cubicBezTo>
                  <a:cubicBezTo>
                    <a:pt x="845" y="5775"/>
                    <a:pt x="1347" y="6118"/>
                    <a:pt x="1507" y="6666"/>
                  </a:cubicBezTo>
                  <a:cubicBezTo>
                    <a:pt x="1575" y="6985"/>
                    <a:pt x="1438" y="7305"/>
                    <a:pt x="1621" y="7579"/>
                  </a:cubicBezTo>
                  <a:cubicBezTo>
                    <a:pt x="1872" y="7944"/>
                    <a:pt x="2214" y="7944"/>
                    <a:pt x="2328" y="8492"/>
                  </a:cubicBezTo>
                  <a:cubicBezTo>
                    <a:pt x="2442" y="9085"/>
                    <a:pt x="1917" y="9633"/>
                    <a:pt x="2260" y="10204"/>
                  </a:cubicBezTo>
                  <a:cubicBezTo>
                    <a:pt x="2420" y="10455"/>
                    <a:pt x="2648" y="10569"/>
                    <a:pt x="2762" y="10843"/>
                  </a:cubicBezTo>
                  <a:cubicBezTo>
                    <a:pt x="2808" y="10957"/>
                    <a:pt x="3036" y="11459"/>
                    <a:pt x="3013" y="11596"/>
                  </a:cubicBezTo>
                  <a:cubicBezTo>
                    <a:pt x="2990" y="11847"/>
                    <a:pt x="2511" y="12258"/>
                    <a:pt x="2351" y="12463"/>
                  </a:cubicBezTo>
                  <a:cubicBezTo>
                    <a:pt x="2146" y="12737"/>
                    <a:pt x="1940" y="12943"/>
                    <a:pt x="1712" y="13194"/>
                  </a:cubicBezTo>
                  <a:cubicBezTo>
                    <a:pt x="1415" y="13559"/>
                    <a:pt x="1119" y="13901"/>
                    <a:pt x="776" y="14244"/>
                  </a:cubicBezTo>
                  <a:cubicBezTo>
                    <a:pt x="480" y="14540"/>
                    <a:pt x="365" y="14700"/>
                    <a:pt x="662" y="15157"/>
                  </a:cubicBezTo>
                  <a:cubicBezTo>
                    <a:pt x="776" y="15316"/>
                    <a:pt x="1004" y="15385"/>
                    <a:pt x="1096" y="15568"/>
                  </a:cubicBezTo>
                  <a:cubicBezTo>
                    <a:pt x="1210" y="15864"/>
                    <a:pt x="1050" y="16366"/>
                    <a:pt x="1004" y="16640"/>
                  </a:cubicBezTo>
                  <a:cubicBezTo>
                    <a:pt x="845" y="17736"/>
                    <a:pt x="708" y="18809"/>
                    <a:pt x="525" y="19859"/>
                  </a:cubicBezTo>
                  <a:cubicBezTo>
                    <a:pt x="388" y="20566"/>
                    <a:pt x="525" y="21274"/>
                    <a:pt x="480" y="21981"/>
                  </a:cubicBezTo>
                  <a:cubicBezTo>
                    <a:pt x="457" y="22278"/>
                    <a:pt x="297" y="22552"/>
                    <a:pt x="274" y="22826"/>
                  </a:cubicBezTo>
                  <a:cubicBezTo>
                    <a:pt x="251" y="23260"/>
                    <a:pt x="594" y="23876"/>
                    <a:pt x="822" y="24264"/>
                  </a:cubicBezTo>
                  <a:cubicBezTo>
                    <a:pt x="1096" y="24652"/>
                    <a:pt x="1507" y="25017"/>
                    <a:pt x="1735" y="25451"/>
                  </a:cubicBezTo>
                  <a:cubicBezTo>
                    <a:pt x="2146" y="26295"/>
                    <a:pt x="1849"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82" y="32527"/>
                    <a:pt x="822" y="32869"/>
                  </a:cubicBezTo>
                  <a:cubicBezTo>
                    <a:pt x="594" y="33326"/>
                    <a:pt x="799" y="33599"/>
                    <a:pt x="868" y="34010"/>
                  </a:cubicBezTo>
                  <a:cubicBezTo>
                    <a:pt x="982" y="34764"/>
                    <a:pt x="685" y="35517"/>
                    <a:pt x="685" y="36270"/>
                  </a:cubicBezTo>
                  <a:cubicBezTo>
                    <a:pt x="685" y="36818"/>
                    <a:pt x="457" y="37137"/>
                    <a:pt x="480" y="37708"/>
                  </a:cubicBezTo>
                  <a:cubicBezTo>
                    <a:pt x="480" y="38210"/>
                    <a:pt x="502"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1" y="45651"/>
                  </a:cubicBezTo>
                  <a:cubicBezTo>
                    <a:pt x="1986" y="46245"/>
                    <a:pt x="1940" y="46792"/>
                    <a:pt x="1940" y="47409"/>
                  </a:cubicBezTo>
                  <a:cubicBezTo>
                    <a:pt x="1940" y="47660"/>
                    <a:pt x="2009" y="48230"/>
                    <a:pt x="1963" y="48459"/>
                  </a:cubicBezTo>
                  <a:cubicBezTo>
                    <a:pt x="1849" y="48824"/>
                    <a:pt x="1781" y="48641"/>
                    <a:pt x="1507" y="48892"/>
                  </a:cubicBezTo>
                  <a:cubicBezTo>
                    <a:pt x="1119" y="49303"/>
                    <a:pt x="936" y="50125"/>
                    <a:pt x="685" y="50627"/>
                  </a:cubicBezTo>
                  <a:cubicBezTo>
                    <a:pt x="480" y="51061"/>
                    <a:pt x="365" y="51540"/>
                    <a:pt x="297" y="52019"/>
                  </a:cubicBezTo>
                  <a:lnTo>
                    <a:pt x="65281" y="52019"/>
                  </a:lnTo>
                  <a:cubicBezTo>
                    <a:pt x="65303" y="51814"/>
                    <a:pt x="65326" y="51609"/>
                    <a:pt x="65372"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35" y="43985"/>
                  </a:cubicBezTo>
                  <a:cubicBezTo>
                    <a:pt x="65258" y="43392"/>
                    <a:pt x="64938" y="42867"/>
                    <a:pt x="64824" y="42296"/>
                  </a:cubicBezTo>
                  <a:cubicBezTo>
                    <a:pt x="64756" y="41839"/>
                    <a:pt x="64824" y="41429"/>
                    <a:pt x="64733" y="40972"/>
                  </a:cubicBezTo>
                  <a:cubicBezTo>
                    <a:pt x="64573" y="40082"/>
                    <a:pt x="64368" y="39146"/>
                    <a:pt x="64368" y="38210"/>
                  </a:cubicBezTo>
                  <a:cubicBezTo>
                    <a:pt x="64368" y="37480"/>
                    <a:pt x="64368"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98" y="24104"/>
                    <a:pt x="65235" y="23191"/>
                  </a:cubicBezTo>
                  <a:cubicBezTo>
                    <a:pt x="65303" y="22826"/>
                    <a:pt x="65646" y="22461"/>
                    <a:pt x="65669" y="22118"/>
                  </a:cubicBezTo>
                  <a:cubicBezTo>
                    <a:pt x="65623" y="21913"/>
                    <a:pt x="65532" y="21730"/>
                    <a:pt x="65372" y="21571"/>
                  </a:cubicBezTo>
                  <a:cubicBezTo>
                    <a:pt x="65098" y="21068"/>
                    <a:pt x="64961" y="20543"/>
                    <a:pt x="64984" y="19973"/>
                  </a:cubicBezTo>
                  <a:cubicBezTo>
                    <a:pt x="64984" y="19402"/>
                    <a:pt x="65007" y="18854"/>
                    <a:pt x="65007" y="18284"/>
                  </a:cubicBezTo>
                  <a:cubicBezTo>
                    <a:pt x="65029" y="18033"/>
                    <a:pt x="64984" y="17804"/>
                    <a:pt x="64847" y="17622"/>
                  </a:cubicBezTo>
                  <a:cubicBezTo>
                    <a:pt x="64550" y="15819"/>
                    <a:pt x="64893" y="13947"/>
                    <a:pt x="65349" y="12235"/>
                  </a:cubicBezTo>
                  <a:cubicBezTo>
                    <a:pt x="65714" y="10888"/>
                    <a:pt x="66079" y="9975"/>
                    <a:pt x="66034" y="8651"/>
                  </a:cubicBezTo>
                  <a:cubicBezTo>
                    <a:pt x="66034" y="7670"/>
                    <a:pt x="66057" y="6688"/>
                    <a:pt x="66057" y="5707"/>
                  </a:cubicBezTo>
                  <a:cubicBezTo>
                    <a:pt x="66057" y="4589"/>
                    <a:pt x="66239" y="3470"/>
                    <a:pt x="66262" y="2352"/>
                  </a:cubicBezTo>
                  <a:cubicBezTo>
                    <a:pt x="66285" y="1553"/>
                    <a:pt x="66148" y="777"/>
                    <a:pt x="66079" y="1"/>
                  </a:cubicBezTo>
                  <a:close/>
                </a:path>
              </a:pathLst>
            </a:custGeom>
            <a:solidFill>
              <a:schemeClr val="accent1">
                <a:lumMod val="75000"/>
              </a:schemeClr>
            </a:solidFill>
            <a:ln>
              <a:noFill/>
            </a:ln>
          </p:spPr>
          <p:txBody>
            <a:bodyPr spcFirstLastPara="1" vert="vert270"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Google Shape;2585;p63">
              <a:extLst>
                <a:ext uri="{FF2B5EF4-FFF2-40B4-BE49-F238E27FC236}">
                  <a16:creationId xmlns:a16="http://schemas.microsoft.com/office/drawing/2014/main" id="{6E2C2F5D-938B-43F1-87F9-CC7824A1D2B0}"/>
                </a:ext>
              </a:extLst>
            </p:cNvPr>
            <p:cNvSpPr/>
            <p:nvPr/>
          </p:nvSpPr>
          <p:spPr>
            <a:xfrm>
              <a:off x="335425" y="271300"/>
              <a:ext cx="1610399" cy="1300500"/>
            </a:xfrm>
            <a:custGeom>
              <a:avLst/>
              <a:gdLst/>
              <a:ahLst/>
              <a:cxnLst/>
              <a:rect l="l" t="t" r="r" b="b"/>
              <a:pathLst>
                <a:path w="66628" h="52020" extrusionOk="0">
                  <a:moveTo>
                    <a:pt x="1096" y="1"/>
                  </a:moveTo>
                  <a:cubicBezTo>
                    <a:pt x="1164" y="937"/>
                    <a:pt x="1027" y="1895"/>
                    <a:pt x="890" y="2808"/>
                  </a:cubicBezTo>
                  <a:cubicBezTo>
                    <a:pt x="753" y="3584"/>
                    <a:pt x="548" y="4337"/>
                    <a:pt x="708" y="5159"/>
                  </a:cubicBezTo>
                  <a:cubicBezTo>
                    <a:pt x="845" y="5775"/>
                    <a:pt x="1347" y="6118"/>
                    <a:pt x="1507" y="6666"/>
                  </a:cubicBezTo>
                  <a:cubicBezTo>
                    <a:pt x="1575" y="6985"/>
                    <a:pt x="1438" y="7305"/>
                    <a:pt x="1621" y="7579"/>
                  </a:cubicBezTo>
                  <a:cubicBezTo>
                    <a:pt x="1849" y="7944"/>
                    <a:pt x="2214" y="7944"/>
                    <a:pt x="2328" y="8492"/>
                  </a:cubicBezTo>
                  <a:cubicBezTo>
                    <a:pt x="2442" y="9085"/>
                    <a:pt x="1917" y="9633"/>
                    <a:pt x="2260" y="10204"/>
                  </a:cubicBezTo>
                  <a:cubicBezTo>
                    <a:pt x="2397" y="10455"/>
                    <a:pt x="2625" y="10569"/>
                    <a:pt x="2762" y="10843"/>
                  </a:cubicBezTo>
                  <a:cubicBezTo>
                    <a:pt x="2808" y="10957"/>
                    <a:pt x="3036" y="11459"/>
                    <a:pt x="3013" y="11596"/>
                  </a:cubicBezTo>
                  <a:cubicBezTo>
                    <a:pt x="2990" y="11847"/>
                    <a:pt x="2488" y="12258"/>
                    <a:pt x="2351" y="12463"/>
                  </a:cubicBezTo>
                  <a:cubicBezTo>
                    <a:pt x="2146" y="12737"/>
                    <a:pt x="1940" y="12943"/>
                    <a:pt x="1712" y="13194"/>
                  </a:cubicBezTo>
                  <a:cubicBezTo>
                    <a:pt x="1415" y="13559"/>
                    <a:pt x="1119" y="13901"/>
                    <a:pt x="776" y="14244"/>
                  </a:cubicBezTo>
                  <a:cubicBezTo>
                    <a:pt x="479" y="14540"/>
                    <a:pt x="365" y="14700"/>
                    <a:pt x="662" y="15157"/>
                  </a:cubicBezTo>
                  <a:cubicBezTo>
                    <a:pt x="776" y="15316"/>
                    <a:pt x="1004" y="15385"/>
                    <a:pt x="1073" y="15568"/>
                  </a:cubicBezTo>
                  <a:cubicBezTo>
                    <a:pt x="1210" y="15864"/>
                    <a:pt x="1050" y="16366"/>
                    <a:pt x="1004" y="16640"/>
                  </a:cubicBezTo>
                  <a:cubicBezTo>
                    <a:pt x="822" y="17736"/>
                    <a:pt x="708" y="18809"/>
                    <a:pt x="502" y="19859"/>
                  </a:cubicBezTo>
                  <a:cubicBezTo>
                    <a:pt x="388" y="20566"/>
                    <a:pt x="525" y="21274"/>
                    <a:pt x="479" y="21981"/>
                  </a:cubicBezTo>
                  <a:cubicBezTo>
                    <a:pt x="457" y="22278"/>
                    <a:pt x="297" y="22552"/>
                    <a:pt x="274" y="22826"/>
                  </a:cubicBezTo>
                  <a:cubicBezTo>
                    <a:pt x="228" y="23260"/>
                    <a:pt x="594" y="23876"/>
                    <a:pt x="822" y="24264"/>
                  </a:cubicBezTo>
                  <a:cubicBezTo>
                    <a:pt x="1096" y="24652"/>
                    <a:pt x="1507" y="25017"/>
                    <a:pt x="1735" y="25451"/>
                  </a:cubicBezTo>
                  <a:cubicBezTo>
                    <a:pt x="2146" y="26295"/>
                    <a:pt x="1826"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59" y="32527"/>
                    <a:pt x="822" y="32869"/>
                  </a:cubicBezTo>
                  <a:cubicBezTo>
                    <a:pt x="594" y="33326"/>
                    <a:pt x="799" y="33599"/>
                    <a:pt x="867" y="34010"/>
                  </a:cubicBezTo>
                  <a:cubicBezTo>
                    <a:pt x="982" y="34764"/>
                    <a:pt x="685" y="35517"/>
                    <a:pt x="685" y="36270"/>
                  </a:cubicBezTo>
                  <a:cubicBezTo>
                    <a:pt x="662" y="36818"/>
                    <a:pt x="457" y="37137"/>
                    <a:pt x="457" y="37708"/>
                  </a:cubicBezTo>
                  <a:cubicBezTo>
                    <a:pt x="479" y="38210"/>
                    <a:pt x="479"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0" y="45651"/>
                  </a:cubicBezTo>
                  <a:cubicBezTo>
                    <a:pt x="1986" y="46245"/>
                    <a:pt x="1940" y="46792"/>
                    <a:pt x="1940" y="47409"/>
                  </a:cubicBezTo>
                  <a:cubicBezTo>
                    <a:pt x="1940" y="47660"/>
                    <a:pt x="2009" y="48230"/>
                    <a:pt x="1940" y="48459"/>
                  </a:cubicBezTo>
                  <a:cubicBezTo>
                    <a:pt x="1849" y="48824"/>
                    <a:pt x="1758" y="48641"/>
                    <a:pt x="1507" y="48892"/>
                  </a:cubicBezTo>
                  <a:cubicBezTo>
                    <a:pt x="1096" y="49303"/>
                    <a:pt x="913" y="50125"/>
                    <a:pt x="685" y="50627"/>
                  </a:cubicBezTo>
                  <a:cubicBezTo>
                    <a:pt x="479" y="51061"/>
                    <a:pt x="365" y="51540"/>
                    <a:pt x="297" y="52019"/>
                  </a:cubicBezTo>
                  <a:lnTo>
                    <a:pt x="65280" y="52019"/>
                  </a:lnTo>
                  <a:cubicBezTo>
                    <a:pt x="65303" y="51814"/>
                    <a:pt x="65326" y="51609"/>
                    <a:pt x="65349"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12" y="43985"/>
                  </a:cubicBezTo>
                  <a:cubicBezTo>
                    <a:pt x="65258" y="43392"/>
                    <a:pt x="64915" y="42867"/>
                    <a:pt x="64824" y="42296"/>
                  </a:cubicBezTo>
                  <a:cubicBezTo>
                    <a:pt x="64733" y="41839"/>
                    <a:pt x="64824" y="41429"/>
                    <a:pt x="64733" y="40972"/>
                  </a:cubicBezTo>
                  <a:cubicBezTo>
                    <a:pt x="64573" y="40082"/>
                    <a:pt x="64367" y="39146"/>
                    <a:pt x="64367" y="38210"/>
                  </a:cubicBezTo>
                  <a:cubicBezTo>
                    <a:pt x="64367" y="37480"/>
                    <a:pt x="64367"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75" y="24104"/>
                    <a:pt x="65235" y="23191"/>
                  </a:cubicBezTo>
                  <a:cubicBezTo>
                    <a:pt x="65280" y="22826"/>
                    <a:pt x="65646" y="22461"/>
                    <a:pt x="65646" y="22118"/>
                  </a:cubicBezTo>
                  <a:cubicBezTo>
                    <a:pt x="65623" y="21913"/>
                    <a:pt x="65532" y="21730"/>
                    <a:pt x="65372" y="21571"/>
                  </a:cubicBezTo>
                  <a:cubicBezTo>
                    <a:pt x="65098" y="21068"/>
                    <a:pt x="64961" y="20543"/>
                    <a:pt x="64961" y="19973"/>
                  </a:cubicBezTo>
                  <a:cubicBezTo>
                    <a:pt x="64984" y="19402"/>
                    <a:pt x="65007" y="18854"/>
                    <a:pt x="65007" y="18284"/>
                  </a:cubicBezTo>
                  <a:cubicBezTo>
                    <a:pt x="65029" y="18033"/>
                    <a:pt x="64984" y="17804"/>
                    <a:pt x="64824" y="17622"/>
                  </a:cubicBezTo>
                  <a:cubicBezTo>
                    <a:pt x="64550" y="15819"/>
                    <a:pt x="64892" y="13947"/>
                    <a:pt x="65349" y="12235"/>
                  </a:cubicBezTo>
                  <a:cubicBezTo>
                    <a:pt x="65714" y="10888"/>
                    <a:pt x="66057" y="9975"/>
                    <a:pt x="66034" y="8651"/>
                  </a:cubicBezTo>
                  <a:cubicBezTo>
                    <a:pt x="66034" y="7670"/>
                    <a:pt x="66034" y="6688"/>
                    <a:pt x="66034" y="5707"/>
                  </a:cubicBezTo>
                  <a:cubicBezTo>
                    <a:pt x="66034" y="4589"/>
                    <a:pt x="66239" y="3470"/>
                    <a:pt x="66262" y="2352"/>
                  </a:cubicBezTo>
                  <a:cubicBezTo>
                    <a:pt x="66285" y="1553"/>
                    <a:pt x="66148" y="777"/>
                    <a:pt x="66079" y="1"/>
                  </a:cubicBezTo>
                  <a:close/>
                </a:path>
              </a:pathLst>
            </a:custGeom>
            <a:solidFill>
              <a:srgbClr val="FFFF8B"/>
            </a:solidFill>
            <a:ln w="28575">
              <a:solidFill>
                <a:srgbClr val="FFC000"/>
              </a:solidFill>
            </a:ln>
          </p:spPr>
          <p:txBody>
            <a:bodyPr spcFirstLastPara="1" vert="vert270"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Helvetica" pitchFamily="2" charset="0"/>
                  <a:ea typeface="+mn-ea"/>
                  <a:cs typeface="+mn-cs"/>
                </a:rPr>
                <a:t>La persona humana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Helvetica" pitchFamily="2" charset="0"/>
                  <a:ea typeface="+mn-ea"/>
                  <a:cs typeface="+mn-cs"/>
                </a:rPr>
                <a:t>es libertad</a:t>
              </a:r>
              <a:endParaRPr kumimoji="0" sz="30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945218" y="599195"/>
            <a:ext cx="3019648" cy="817362"/>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Libertad liberadora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469951" y="1722474"/>
            <a:ext cx="6204098" cy="2736770"/>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2000" dirty="0">
                <a:latin typeface="Helvetica" panose="020B0604020202020204" pitchFamily="34" charset="0"/>
                <a:cs typeface="Helvetica" panose="020B0604020202020204" pitchFamily="34" charset="0"/>
              </a:rPr>
              <a:t>La verdadera libertad no es una ausencia de ligaduras, sino una forma de religación.</a:t>
            </a:r>
          </a:p>
          <a:p>
            <a:pPr lvl="0" algn="ctr">
              <a:buClrTx/>
              <a:defRPr/>
            </a:pPr>
            <a:endParaRPr lang="es-ES" sz="2000" dirty="0">
              <a:latin typeface="Helvetica" panose="020B0604020202020204" pitchFamily="34" charset="0"/>
              <a:cs typeface="Helvetica" panose="020B0604020202020204" pitchFamily="34" charset="0"/>
            </a:endParaRPr>
          </a:p>
          <a:p>
            <a:pPr lvl="0" algn="ctr">
              <a:buClrTx/>
              <a:defRPr/>
            </a:pPr>
            <a:r>
              <a:rPr lang="es-ES" sz="2000" dirty="0">
                <a:latin typeface="Helvetica" panose="020B0604020202020204" pitchFamily="34" charset="0"/>
                <a:cs typeface="Helvetica" panose="020B0604020202020204" pitchFamily="34" charset="0"/>
              </a:rPr>
              <a:t>Hay una forma de dependencia de Dios, que lejos de ser alienante, es liberadora. Cuando no se reconoce esa dependencia, entran en juego otras dependencias que bloquean el dinamismo del hombre hacia lo ilimitado. </a:t>
            </a:r>
            <a:endParaRPr lang="es-MX"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1614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esquinas diagonales cortadas 2">
            <a:extLst>
              <a:ext uri="{FF2B5EF4-FFF2-40B4-BE49-F238E27FC236}">
                <a16:creationId xmlns:a16="http://schemas.microsoft.com/office/drawing/2014/main" id="{AF4E7E36-358A-4FF4-B2C5-B3692B195910}"/>
              </a:ext>
            </a:extLst>
          </p:cNvPr>
          <p:cNvSpPr/>
          <p:nvPr/>
        </p:nvSpPr>
        <p:spPr>
          <a:xfrm>
            <a:off x="1541719" y="1711842"/>
            <a:ext cx="6060557" cy="2718162"/>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1800" dirty="0">
                <a:latin typeface="Helvetica" panose="020B0604020202020204" pitchFamily="34" charset="0"/>
                <a:cs typeface="Helvetica" panose="020B0604020202020204" pitchFamily="34" charset="0"/>
              </a:rPr>
              <a:t>La libertad humana alcanza su más alta forma de realización en la filiación adoptiva. </a:t>
            </a:r>
          </a:p>
          <a:p>
            <a:pPr lvl="0" algn="ctr">
              <a:buClrTx/>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lvl="0" algn="ctr">
              <a:buClrTx/>
              <a:defRPr/>
            </a:pPr>
            <a:r>
              <a:rPr kumimoji="0" lang="es-GT"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Somos libres para llegar a ser lo que debemos ser, para adquirir nuestra identidad.</a:t>
            </a:r>
          </a:p>
          <a:p>
            <a:pPr lvl="0" algn="ctr">
              <a:buClrTx/>
              <a:defRPr/>
            </a:pPr>
            <a:endParaRPr lang="es-GT" sz="1000" dirty="0">
              <a:solidFill>
                <a:sysClr val="windowText" lastClr="000000"/>
              </a:solidFill>
              <a:latin typeface="Helvetica" panose="020B0604020202020204" pitchFamily="34" charset="0"/>
              <a:ea typeface="+mn-ea"/>
              <a:cs typeface="Helvetica" panose="020B0604020202020204" pitchFamily="34" charset="0"/>
            </a:endParaRPr>
          </a:p>
          <a:p>
            <a:pPr lvl="0" algn="ctr">
              <a:buClrTx/>
              <a:defRPr/>
            </a:pPr>
            <a:r>
              <a:rPr kumimoji="0" lang="es-GT"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La libertad más liberadora, la mejor, es la de los hijos de Dios. Porque todos somos hijos del mismo Padre, todos somos hermanos, llamados a construir una sociedad fraterna.</a:t>
            </a:r>
          </a:p>
        </p:txBody>
      </p:sp>
      <p:sp>
        <p:nvSpPr>
          <p:cNvPr id="4" name="Diagrama de flujo: terminador 1">
            <a:extLst>
              <a:ext uri="{FF2B5EF4-FFF2-40B4-BE49-F238E27FC236}">
                <a16:creationId xmlns:a16="http://schemas.microsoft.com/office/drawing/2014/main" id="{EF969E33-5973-4F3F-A36C-A4909A2C28F6}"/>
              </a:ext>
            </a:extLst>
          </p:cNvPr>
          <p:cNvSpPr/>
          <p:nvPr/>
        </p:nvSpPr>
        <p:spPr>
          <a:xfrm>
            <a:off x="2506625" y="713496"/>
            <a:ext cx="4130747" cy="644816"/>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Libertad de los hijos de Dios</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43961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493581" y="670882"/>
            <a:ext cx="4156838" cy="799486"/>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Libertad como amor servicial</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610118" y="1860698"/>
            <a:ext cx="6115150" cy="2498652"/>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1800" dirty="0">
                <a:latin typeface="Helvetica" panose="020B0604020202020204" pitchFamily="34" charset="0"/>
                <a:cs typeface="Helvetica" panose="020B0604020202020204" pitchFamily="34" charset="0"/>
              </a:rPr>
              <a:t>La libertad cristianamente entendida se ejerce en el amor servicial.</a:t>
            </a:r>
          </a:p>
          <a:p>
            <a:pPr lvl="0" algn="ctr">
              <a:buClrTx/>
              <a:defRPr/>
            </a:pPr>
            <a:endParaRPr lang="es-ES" sz="1000" dirty="0">
              <a:latin typeface="Helvetica" panose="020B0604020202020204" pitchFamily="34" charset="0"/>
              <a:cs typeface="Helvetica" panose="020B0604020202020204" pitchFamily="34" charset="0"/>
            </a:endParaRPr>
          </a:p>
          <a:p>
            <a:pPr lvl="0" algn="ctr">
              <a:buClrTx/>
              <a:defRPr/>
            </a:pPr>
            <a:r>
              <a:rPr lang="es-ES" sz="1800" dirty="0">
                <a:latin typeface="Helvetica" panose="020B0604020202020204" pitchFamily="34" charset="0"/>
                <a:cs typeface="Helvetica" panose="020B0604020202020204" pitchFamily="34" charset="0"/>
              </a:rPr>
              <a:t>Un cristiano no puede admitir que la realización de la libertad consista en la autoafirmación egocéntrica. Ser libre es disponer de sí para hacerse disponible.</a:t>
            </a:r>
          </a:p>
          <a:p>
            <a:pPr lvl="0" algn="ctr">
              <a:buClrTx/>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lvl="0" algn="ctr">
              <a:buClrTx/>
              <a:defRPr/>
            </a:pPr>
            <a:r>
              <a:rPr lang="es-ES" sz="1800" dirty="0">
                <a:solidFill>
                  <a:sysClr val="windowText" lastClr="000000"/>
                </a:solidFill>
                <a:latin typeface="Helvetica" panose="020B0604020202020204" pitchFamily="34" charset="0"/>
                <a:ea typeface="+mn-ea"/>
                <a:cs typeface="Helvetica" panose="020B0604020202020204" pitchFamily="34" charset="0"/>
              </a:rPr>
              <a:t>El amor termina revelándose como el sacramento de la libertad.</a:t>
            </a:r>
            <a:endParaRPr kumimoji="0" lang="es-GT"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83536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623256" y="1567190"/>
            <a:ext cx="6085348" cy="2962280"/>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marL="457200" lvl="0" indent="-457200">
              <a:buClrTx/>
              <a:buFont typeface="+mj-lt"/>
              <a:buAutoNum type="arabicPeriod"/>
              <a:defRPr/>
            </a:pPr>
            <a:r>
              <a:rPr lang="es-ES" sz="1800" dirty="0">
                <a:latin typeface="Helvetica" panose="020B0604020202020204" pitchFamily="34" charset="0"/>
                <a:cs typeface="Helvetica" panose="020B0604020202020204" pitchFamily="34" charset="0"/>
              </a:rPr>
              <a:t>Lo más propio del discurso antropológico cristiano consiste en el mensaje sobre la justificación, la gracia y la salvación consumada. Ese mensaje puede plantearse bien después de esclarecer las estructuras básicas del hombre.</a:t>
            </a:r>
          </a:p>
          <a:p>
            <a:pPr marL="457200" lvl="0" indent="-457200">
              <a:buClrTx/>
              <a:buFont typeface="+mj-lt"/>
              <a:buAutoNum type="arabicPeriod"/>
              <a:defRPr/>
            </a:pPr>
            <a:endParaRPr lang="es-ES" sz="800" dirty="0">
              <a:latin typeface="Helvetica" panose="020B0604020202020204" pitchFamily="34" charset="0"/>
              <a:cs typeface="Helvetica" panose="020B0604020202020204" pitchFamily="34" charset="0"/>
            </a:endParaRPr>
          </a:p>
          <a:p>
            <a:pPr marL="457200" lvl="0" indent="-457200">
              <a:buClrTx/>
              <a:buFont typeface="+mj-lt"/>
              <a:buAutoNum type="arabicPeriod"/>
              <a:defRPr/>
            </a:pPr>
            <a:r>
              <a:rPr lang="es-ES" sz="1800" dirty="0">
                <a:latin typeface="Helvetica" panose="020B0604020202020204" pitchFamily="34" charset="0"/>
                <a:cs typeface="Helvetica" panose="020B0604020202020204" pitchFamily="34" charset="0"/>
              </a:rPr>
              <a:t>El hombre actual se pregunta sobre su identidad y para dar una respuesta es necesario reflexionar sobre el discurso contemporáneo de la condición humana.</a:t>
            </a:r>
            <a:endParaRPr kumimoji="0" lang="es-E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
        <p:nvSpPr>
          <p:cNvPr id="5" name="Diagrama de flujo: terminador 1">
            <a:extLst>
              <a:ext uri="{FF2B5EF4-FFF2-40B4-BE49-F238E27FC236}">
                <a16:creationId xmlns:a16="http://schemas.microsoft.com/office/drawing/2014/main" id="{EF969E33-5973-4F3F-A36C-A4909A2C28F6}"/>
              </a:ext>
            </a:extLst>
          </p:cNvPr>
          <p:cNvSpPr/>
          <p:nvPr/>
        </p:nvSpPr>
        <p:spPr>
          <a:xfrm>
            <a:off x="2374562" y="614030"/>
            <a:ext cx="4582736" cy="719243"/>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Dos comentarios para terminar</a:t>
            </a:r>
            <a:endParaRPr lang="es-GT" sz="2000" b="1" dirty="0">
              <a:solidFill>
                <a:sysClr val="windowText" lastClr="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838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683322" y="1531089"/>
            <a:ext cx="6181597" cy="2851214"/>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1800" dirty="0">
                <a:latin typeface="Helvetica" panose="020B0604020202020204" pitchFamily="34" charset="0"/>
                <a:cs typeface="Helvetica" panose="020B0604020202020204" pitchFamily="34" charset="0"/>
              </a:rPr>
              <a:t>El hombre es el ser de quien Dios se acuerda, la realidad imborrablemente anclada en la memoria divina. No puede haber memoria de Dios sin memoria del hombre, y nadie puede acordarse de sí mismo sin recordar a su hermano. </a:t>
            </a:r>
          </a:p>
          <a:p>
            <a:pPr lvl="0" algn="ctr">
              <a:buClrTx/>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lvl="0" algn="ctr">
              <a:buClrTx/>
              <a:defRPr/>
            </a:pPr>
            <a:r>
              <a:rPr kumimoji="0" lang="es-GT"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La gloria de Dios es captable únicamente en el resplandor de su imagen, el hombre. Conoce y confiesa a Dios únicamente quien lo reconoce y lo venera encarnado en la persona humana.</a:t>
            </a:r>
          </a:p>
        </p:txBody>
      </p:sp>
      <p:sp>
        <p:nvSpPr>
          <p:cNvPr id="5" name="Diagrama de flujo: terminador 1">
            <a:extLst>
              <a:ext uri="{FF2B5EF4-FFF2-40B4-BE49-F238E27FC236}">
                <a16:creationId xmlns:a16="http://schemas.microsoft.com/office/drawing/2014/main" id="{EF969E33-5973-4F3F-A36C-A4909A2C28F6}"/>
              </a:ext>
            </a:extLst>
          </p:cNvPr>
          <p:cNvSpPr/>
          <p:nvPr/>
        </p:nvSpPr>
        <p:spPr>
          <a:xfrm>
            <a:off x="3069295" y="609926"/>
            <a:ext cx="3409650" cy="790781"/>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A modo de conclusión</a:t>
            </a:r>
            <a:endParaRPr lang="es-GT" sz="2000" b="1" dirty="0">
              <a:solidFill>
                <a:sysClr val="windowText" lastClr="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8550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53878" y="909510"/>
            <a:ext cx="3004268" cy="827805"/>
          </a:xfrm>
          <a:prstGeom prst="homePlate">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4" name="Rectángulo: esquinas redondeadas 2">
            <a:extLst>
              <a:ext uri="{FF2B5EF4-FFF2-40B4-BE49-F238E27FC236}">
                <a16:creationId xmlns:a16="http://schemas.microsoft.com/office/drawing/2014/main" id="{11890D29-5ED0-4C69-AC5D-3A0222ED8336}"/>
              </a:ext>
            </a:extLst>
          </p:cNvPr>
          <p:cNvSpPr/>
          <p:nvPr/>
        </p:nvSpPr>
        <p:spPr>
          <a:xfrm>
            <a:off x="4785854" y="516938"/>
            <a:ext cx="3488459" cy="2589610"/>
          </a:xfrm>
          <a:prstGeom prst="round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Individual</a:t>
            </a:r>
          </a:p>
          <a:p>
            <a:pPr lvl="0">
              <a:buClrTx/>
              <a:defRPr/>
            </a:pPr>
            <a:endParaRPr lang="es-ES" sz="800" dirty="0">
              <a:latin typeface="Helvetica" panose="020B0604020202020204" pitchFamily="34" charset="0"/>
              <a:cs typeface="Helvetica" panose="020B0604020202020204" pitchFamily="34" charset="0"/>
            </a:endParaRPr>
          </a:p>
          <a:p>
            <a:pPr lvl="0">
              <a:buClrTx/>
              <a:defRPr/>
            </a:pPr>
            <a:r>
              <a:rPr lang="es-ES" sz="1800" dirty="0">
                <a:latin typeface="Helvetica" panose="020B0604020202020204" pitchFamily="34" charset="0"/>
                <a:cs typeface="Helvetica" panose="020B0604020202020204" pitchFamily="34" charset="0"/>
              </a:rPr>
              <a:t>Lectura y trabajo personal del contenido </a:t>
            </a:r>
            <a:r>
              <a:rPr lang="es-ES" sz="1800" dirty="0" smtClean="0">
                <a:latin typeface="Helvetica" panose="020B0604020202020204" pitchFamily="34" charset="0"/>
                <a:cs typeface="Helvetica" panose="020B0604020202020204" pitchFamily="34" charset="0"/>
              </a:rPr>
              <a:t>anterior:</a:t>
            </a:r>
          </a:p>
          <a:p>
            <a:pPr lvl="0">
              <a:buClrTx/>
              <a:defRPr/>
            </a:pPr>
            <a:endParaRPr lang="es-ES" sz="800" dirty="0">
              <a:latin typeface="Helvetica" panose="020B0604020202020204" pitchFamily="34" charset="0"/>
              <a:cs typeface="Helvetica" panose="020B0604020202020204" pitchFamily="34" charset="0"/>
            </a:endParaRPr>
          </a:p>
          <a:p>
            <a:pPr marL="342900" lvl="7" indent="-342900">
              <a:buClrTx/>
              <a:buFont typeface="+mj-lt"/>
              <a:buAutoNum type="alphaLcParenR"/>
              <a:defRPr/>
            </a:pPr>
            <a:r>
              <a:rPr lang="es-ES" sz="1800" dirty="0">
                <a:latin typeface="Helvetica" panose="020B0604020202020204" pitchFamily="34" charset="0"/>
                <a:cs typeface="Helvetica" panose="020B0604020202020204" pitchFamily="34" charset="0"/>
              </a:rPr>
              <a:t>Señala las cuestiones que no te </a:t>
            </a:r>
            <a:r>
              <a:rPr lang="es-ES" sz="1800" dirty="0" smtClean="0">
                <a:latin typeface="Helvetica" panose="020B0604020202020204" pitchFamily="34" charset="0"/>
                <a:cs typeface="Helvetica" panose="020B0604020202020204" pitchFamily="34" charset="0"/>
              </a:rPr>
              <a:t>quedan </a:t>
            </a:r>
            <a:r>
              <a:rPr lang="es-ES" sz="1800" dirty="0">
                <a:latin typeface="Helvetica" panose="020B0604020202020204" pitchFamily="34" charset="0"/>
                <a:cs typeface="Helvetica" panose="020B0604020202020204" pitchFamily="34" charset="0"/>
              </a:rPr>
              <a:t>suficientemente claras.</a:t>
            </a:r>
          </a:p>
          <a:p>
            <a:pPr marL="342900" lvl="7" indent="-342900">
              <a:buClrTx/>
              <a:buFont typeface="+mj-lt"/>
              <a:buAutoNum type="alphaLcParenR"/>
              <a:defRPr/>
            </a:pPr>
            <a:r>
              <a:rPr lang="es-ES" sz="1800" dirty="0">
                <a:latin typeface="Helvetica" panose="020B0604020202020204" pitchFamily="34" charset="0"/>
                <a:cs typeface="Helvetica" panose="020B0604020202020204" pitchFamily="34" charset="0"/>
              </a:rPr>
              <a:t>Señala las cuestiones que más te llaman la atención.</a:t>
            </a:r>
            <a:endParaRPr lang="es-MX" sz="1800" dirty="0">
              <a:latin typeface="Helvetica" panose="020B0604020202020204" pitchFamily="34" charset="0"/>
              <a:cs typeface="Helvetica" panose="020B0604020202020204" pitchFamily="34" charset="0"/>
            </a:endParaRPr>
          </a:p>
        </p:txBody>
      </p:sp>
      <p:sp>
        <p:nvSpPr>
          <p:cNvPr id="5" name="Rectángulo: esquinas redondeadas 2">
            <a:extLst>
              <a:ext uri="{FF2B5EF4-FFF2-40B4-BE49-F238E27FC236}">
                <a16:creationId xmlns:a16="http://schemas.microsoft.com/office/drawing/2014/main" id="{11890D29-5ED0-4C69-AC5D-3A0222ED8336}"/>
              </a:ext>
            </a:extLst>
          </p:cNvPr>
          <p:cNvSpPr/>
          <p:nvPr/>
        </p:nvSpPr>
        <p:spPr>
          <a:xfrm>
            <a:off x="1410978" y="2169042"/>
            <a:ext cx="2890068" cy="2158408"/>
          </a:xfrm>
          <a:prstGeom prst="round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Sesión de trabajo en grupo</a:t>
            </a:r>
          </a:p>
          <a:p>
            <a:pPr lvl="0">
              <a:buClrTx/>
              <a:defRPr/>
            </a:pPr>
            <a:endParaRPr lang="es-ES" sz="800" dirty="0">
              <a:latin typeface="Helvetica" panose="020B0604020202020204" pitchFamily="34" charset="0"/>
              <a:cs typeface="Helvetica" panose="020B0604020202020204" pitchFamily="34" charset="0"/>
            </a:endParaRPr>
          </a:p>
          <a:p>
            <a:pPr lvl="0" algn="ctr">
              <a:buClrTx/>
              <a:defRPr/>
            </a:pPr>
            <a:r>
              <a:rPr lang="es-ES" sz="1800" dirty="0">
                <a:latin typeface="Helvetica" panose="020B0604020202020204" pitchFamily="34" charset="0"/>
                <a:cs typeface="Helvetica" panose="020B0604020202020204" pitchFamily="34" charset="0"/>
              </a:rPr>
              <a:t>Puesta en común de las cuestiones anteriores y aclaraciones, si procede, del facilitador.</a:t>
            </a:r>
            <a:endParaRPr lang="es-MX" sz="1800" dirty="0">
              <a:latin typeface="Helvetica" panose="020B0604020202020204" pitchFamily="34" charset="0"/>
              <a:cs typeface="Helvetica" panose="020B0604020202020204" pitchFamily="34" charset="0"/>
            </a:endParaRPr>
          </a:p>
        </p:txBody>
      </p:sp>
      <p:grpSp>
        <p:nvGrpSpPr>
          <p:cNvPr id="7" name="Google Shape;10163;p49"/>
          <p:cNvGrpSpPr/>
          <p:nvPr/>
        </p:nvGrpSpPr>
        <p:grpSpPr>
          <a:xfrm>
            <a:off x="8165805" y="122485"/>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00" name="Picture 4" descr="Trabajo en equipo - Iconos gratis de pers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080" y="3248246"/>
            <a:ext cx="1244009" cy="124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0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163005" y="833111"/>
            <a:ext cx="2928372" cy="847823"/>
          </a:xfrm>
          <a:prstGeom prst="homePlate">
            <a:avLst/>
          </a:prstGeom>
          <a:solidFill>
            <a:srgbClr val="FFFF66"/>
          </a:solidFill>
          <a:ln w="25400" cap="flat" cmpd="sng" algn="ctr">
            <a:solidFill>
              <a:schemeClr val="accent1">
                <a:lumMod val="75000"/>
              </a:schemeClr>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rPr>
              <a:t>Evaluación</a:t>
            </a:r>
            <a:endParaRPr kumimoji="0" lang="es-GT"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502598" y="1408279"/>
            <a:ext cx="3526346" cy="2525412"/>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FFFF8B"/>
          </a:solidFill>
          <a:ln w="28575">
            <a:solidFill>
              <a:schemeClr val="accent1"/>
            </a:solidFill>
          </a:ln>
        </p:spPr>
        <p:txBody>
          <a:bodyPr spcFirstLastPara="1" wrap="square" lIns="45725" tIns="22850" rIns="45725" bIns="22850" anchor="ctr" anchorCtr="0">
            <a:noAutofit/>
          </a:bodyPr>
          <a:lstStyle/>
          <a:p>
            <a:pPr lvl="0" algn="ctr">
              <a:defRPr/>
            </a:pPr>
            <a:r>
              <a:rPr lang="es-ES" sz="2600" dirty="0">
                <a:latin typeface="Helvetica" panose="020B0604020202020204" pitchFamily="34" charset="0"/>
                <a:cs typeface="Helvetica" panose="020B0604020202020204" pitchFamily="34" charset="0"/>
              </a:rPr>
              <a:t>Comparte alguna experiencia de vida donde ejercitaste tu libertad para el bien</a:t>
            </a:r>
            <a:endParaRPr lang="es-GT" sz="2600" dirty="0">
              <a:latin typeface="Helvetica" panose="020B0604020202020204" pitchFamily="34" charset="0"/>
              <a:cs typeface="Helvetica" panose="020B0604020202020204" pitchFamily="34" charset="0"/>
            </a:endParaRPr>
          </a:p>
        </p:txBody>
      </p:sp>
      <p:grpSp>
        <p:nvGrpSpPr>
          <p:cNvPr id="7" name="Google Shape;10163;p49"/>
          <p:cNvGrpSpPr/>
          <p:nvPr/>
        </p:nvGrpSpPr>
        <p:grpSpPr>
          <a:xfrm>
            <a:off x="8165805" y="250076"/>
            <a:ext cx="596950" cy="787025"/>
            <a:chOff x="5055688" y="2345363"/>
            <a:chExt cx="596950" cy="787025"/>
          </a:xfrm>
          <a:solidFill>
            <a:srgbClr val="FFC000"/>
          </a:solidFill>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Lista de verificación - Iconos gratis de interf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52" y="2519916"/>
            <a:ext cx="1528320" cy="152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4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Google Shape;180;p12"/>
          <p:cNvSpPr/>
          <p:nvPr/>
        </p:nvSpPr>
        <p:spPr>
          <a:xfrm>
            <a:off x="1181828" y="984053"/>
            <a:ext cx="7260728" cy="3204162"/>
          </a:xfrm>
          <a:custGeom>
            <a:avLst/>
            <a:gdLst/>
            <a:ahLst/>
            <a:cxnLst/>
            <a:rect l="l" t="t" r="r" b="b"/>
            <a:pathLst>
              <a:path w="9320197" h="5261956" extrusionOk="0">
                <a:moveTo>
                  <a:pt x="0" y="0"/>
                </a:moveTo>
                <a:lnTo>
                  <a:pt x="9320197" y="0"/>
                </a:lnTo>
                <a:lnTo>
                  <a:pt x="9320197" y="5261956"/>
                </a:lnTo>
                <a:lnTo>
                  <a:pt x="0" y="52619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14735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6" name="Flecha: pentágono 1">
            <a:extLst>
              <a:ext uri="{FF2B5EF4-FFF2-40B4-BE49-F238E27FC236}">
                <a16:creationId xmlns:a16="http://schemas.microsoft.com/office/drawing/2014/main" id="{BE4974BA-2650-4AEF-AD26-4F007CDDA993}"/>
              </a:ext>
            </a:extLst>
          </p:cNvPr>
          <p:cNvSpPr/>
          <p:nvPr/>
        </p:nvSpPr>
        <p:spPr>
          <a:xfrm>
            <a:off x="1318137" y="1090378"/>
            <a:ext cx="2456421" cy="812850"/>
          </a:xfrm>
          <a:prstGeom prst="homePlate">
            <a:avLst/>
          </a:prstGeom>
          <a:solidFill>
            <a:srgbClr val="FFFF66"/>
          </a:solidFill>
          <a:ln>
            <a:solidFill>
              <a:schemeClr val="accent1">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spc="100" dirty="0">
                <a:solidFill>
                  <a:srgbClr val="040404"/>
                </a:solidFill>
                <a:latin typeface="Script MT Bold" panose="03040602040607080904" pitchFamily="66" charset="0"/>
              </a:rPr>
              <a:t>Enlace</a:t>
            </a:r>
            <a:endParaRPr lang="es-GT" sz="4000" b="1" spc="100" dirty="0">
              <a:solidFill>
                <a:srgbClr val="040404"/>
              </a:solidFill>
              <a:latin typeface="Script MT Bold" panose="03040602040607080904" pitchFamily="66" charset="0"/>
            </a:endParaRPr>
          </a:p>
        </p:txBody>
      </p:sp>
      <p:sp>
        <p:nvSpPr>
          <p:cNvPr id="9" name="Google Shape;4067;p31"/>
          <p:cNvSpPr/>
          <p:nvPr/>
        </p:nvSpPr>
        <p:spPr>
          <a:xfrm rot="5253523">
            <a:off x="4234109" y="747093"/>
            <a:ext cx="3305461" cy="3496664"/>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FFFF8B"/>
          </a:solidFill>
          <a:ln w="28575">
            <a:solidFill>
              <a:srgbClr val="FFC000"/>
            </a:solidFill>
          </a:ln>
        </p:spPr>
        <p:txBody>
          <a:bodyPr spcFirstLastPara="1" vert="vert270" wrap="square" lIns="45725" tIns="22850" rIns="45725" bIns="22850" anchor="ctr" anchorCtr="0">
            <a:noAutofit/>
          </a:bodyPr>
          <a:lstStyle/>
          <a:p>
            <a:pPr lvl="0" algn="ctr">
              <a:buClrTx/>
              <a:defRPr/>
            </a:pPr>
            <a:r>
              <a:rPr lang="es-ES" sz="2000" dirty="0">
                <a:latin typeface="Helvetica" panose="020B0604020202020204" pitchFamily="34" charset="0"/>
                <a:cs typeface="Helvetica" panose="020B0604020202020204" pitchFamily="34" charset="0"/>
              </a:rPr>
              <a:t>Habiendo descubierto en el tema anterior el valor de la dignidad de la persona humana en cuanto creatura de Dios, ahora se verá el valor de la libertad humana en cuanto inseparable de su condición creatural.</a:t>
            </a:r>
            <a:endParaRPr lang="es-GT" sz="2000" dirty="0">
              <a:solidFill>
                <a:prstClr val="black"/>
              </a:solidFill>
              <a:latin typeface="Helvetica" panose="020B0604020202020204" pitchFamily="34" charset="0"/>
              <a:cs typeface="Helvetica" panose="020B0604020202020204" pitchFamily="34" charset="0"/>
            </a:endParaRPr>
          </a:p>
        </p:txBody>
      </p:sp>
      <p:grpSp>
        <p:nvGrpSpPr>
          <p:cNvPr id="10" name="Google Shape;10163;p49"/>
          <p:cNvGrpSpPr/>
          <p:nvPr/>
        </p:nvGrpSpPr>
        <p:grpSpPr>
          <a:xfrm>
            <a:off x="8121731" y="199210"/>
            <a:ext cx="596950" cy="787025"/>
            <a:chOff x="5055688" y="2345363"/>
            <a:chExt cx="596950" cy="787025"/>
          </a:xfrm>
          <a:solidFill>
            <a:srgbClr val="FFC00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enlace o cadena icono en amarillo y naranja color. 24292967 Vector en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96" y="2434856"/>
            <a:ext cx="1339702" cy="13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7" name="Google Shape;2060;p14"/>
          <p:cNvSpPr/>
          <p:nvPr/>
        </p:nvSpPr>
        <p:spPr>
          <a:xfrm rot="20916955">
            <a:off x="1558913" y="1162290"/>
            <a:ext cx="3176565" cy="2943196"/>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FFFF8B"/>
          </a:solidFill>
          <a:ln w="28575">
            <a:solidFill>
              <a:srgbClr val="FFC000"/>
            </a:solidFill>
          </a:ln>
        </p:spPr>
        <p:txBody>
          <a:bodyPr spcFirstLastPara="1" wrap="square" lIns="45725" tIns="22850" rIns="45725" bIns="22850" anchor="ctr" anchorCtr="0">
            <a:noAutofit/>
          </a:bodyPr>
          <a:lstStyle/>
          <a:p>
            <a:pPr lvl="0" algn="ctr">
              <a:defRPr/>
            </a:pPr>
            <a:r>
              <a:rPr lang="es-ES" sz="2000" dirty="0">
                <a:latin typeface="Helvetica" panose="020B0604020202020204" pitchFamily="34" charset="0"/>
                <a:cs typeface="Helvetica" panose="020B0604020202020204" pitchFamily="34" charset="0"/>
              </a:rPr>
              <a:t>Descubrir desde la fe la concepción cristiana de la libertad como condición indispensable para su realización personal.</a:t>
            </a:r>
            <a:endParaRPr lang="es-GT" sz="2000" dirty="0">
              <a:latin typeface="Helvetica" panose="020B0604020202020204" pitchFamily="34" charset="0"/>
              <a:cs typeface="Helvetica" panose="020B0604020202020204" pitchFamily="34" charset="0"/>
            </a:endParaRPr>
          </a:p>
        </p:txBody>
      </p:sp>
      <p:sp>
        <p:nvSpPr>
          <p:cNvPr id="8" name="Flecha: pentágono 2">
            <a:extLst>
              <a:ext uri="{FF2B5EF4-FFF2-40B4-BE49-F238E27FC236}">
                <a16:creationId xmlns:a16="http://schemas.microsoft.com/office/drawing/2014/main" id="{4E83A53C-7E18-434E-AFE7-AD0F630BC75A}"/>
              </a:ext>
            </a:extLst>
          </p:cNvPr>
          <p:cNvSpPr/>
          <p:nvPr/>
        </p:nvSpPr>
        <p:spPr>
          <a:xfrm rot="10800000" flipV="1">
            <a:off x="5268634" y="1090378"/>
            <a:ext cx="2717846" cy="803658"/>
          </a:xfrm>
          <a:prstGeom prst="homePlate">
            <a:avLst/>
          </a:prstGeom>
          <a:solidFill>
            <a:srgbClr val="FFFF66"/>
          </a:solidFill>
          <a:ln w="25400" cap="flat" cmpd="sng" algn="ctr">
            <a:solidFill>
              <a:schemeClr val="accent1">
                <a:lumMod val="75000"/>
              </a:schemeClr>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rPr>
              <a:t>Objetivo</a:t>
            </a:r>
            <a:endParaRPr kumimoji="0" lang="es-GT"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grpSp>
        <p:nvGrpSpPr>
          <p:cNvPr id="11" name="Google Shape;10163;p49"/>
          <p:cNvGrpSpPr/>
          <p:nvPr/>
        </p:nvGrpSpPr>
        <p:grpSpPr>
          <a:xfrm>
            <a:off x="7889359" y="186281"/>
            <a:ext cx="596950" cy="787025"/>
            <a:chOff x="5055688" y="2345363"/>
            <a:chExt cx="596950" cy="787025"/>
          </a:xfrm>
        </p:grpSpPr>
        <p:sp>
          <p:nvSpPr>
            <p:cNvPr id="12"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FFC000"/>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FFC000"/>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rgbClr val="FFC000"/>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6" name="Picture 4" descr="Objetivo, flecha, meta, destino, icono de negocio, png | PNG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191" y="2690053"/>
            <a:ext cx="1336031" cy="133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1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2" name="Flecha: pentágono 1">
            <a:extLst>
              <a:ext uri="{FF2B5EF4-FFF2-40B4-BE49-F238E27FC236}">
                <a16:creationId xmlns:a16="http://schemas.microsoft.com/office/drawing/2014/main" id="{BE4974BA-2650-4AEF-AD26-4F007CDDA993}"/>
              </a:ext>
            </a:extLst>
          </p:cNvPr>
          <p:cNvSpPr/>
          <p:nvPr/>
        </p:nvSpPr>
        <p:spPr>
          <a:xfrm>
            <a:off x="1169581" y="1090378"/>
            <a:ext cx="2882730" cy="705334"/>
          </a:xfrm>
          <a:prstGeom prst="homePlate">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La Palabra</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13" name="Google Shape;4067;p31"/>
          <p:cNvSpPr/>
          <p:nvPr/>
        </p:nvSpPr>
        <p:spPr>
          <a:xfrm rot="5253523">
            <a:off x="4355730" y="496840"/>
            <a:ext cx="3682901" cy="4047974"/>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FFFF8B"/>
          </a:solidFill>
          <a:ln w="28575">
            <a:solidFill>
              <a:srgbClr val="FFC000"/>
            </a:solidFill>
          </a:ln>
        </p:spPr>
        <p:txBody>
          <a:bodyPr spcFirstLastPara="1" vert="vert270" wrap="square" lIns="45725" tIns="22850" rIns="45725" bIns="22850" anchor="ctr" anchorCtr="0">
            <a:noAutofit/>
          </a:bodyPr>
          <a:lstStyle/>
          <a:p>
            <a:pPr lvl="0" algn="ctr">
              <a:defRPr/>
            </a:pPr>
            <a:r>
              <a:rPr lang="es-ES" sz="2000" dirty="0">
                <a:latin typeface="Helvetica" panose="020B0604020202020204" pitchFamily="34" charset="0"/>
                <a:cs typeface="Helvetica" panose="020B0604020202020204" pitchFamily="34" charset="0"/>
              </a:rPr>
              <a:t>«</a:t>
            </a:r>
            <a:r>
              <a:rPr lang="es-ES" sz="2000" dirty="0" smtClean="0">
                <a:latin typeface="Helvetica" panose="020B0604020202020204" pitchFamily="34" charset="0"/>
                <a:cs typeface="Helvetica" panose="020B0604020202020204" pitchFamily="34" charset="0"/>
              </a:rPr>
              <a:t>Nuestra </a:t>
            </a:r>
            <a:r>
              <a:rPr lang="es-ES" sz="2000" dirty="0">
                <a:latin typeface="Helvetica" panose="020B0604020202020204" pitchFamily="34" charset="0"/>
                <a:cs typeface="Helvetica" panose="020B0604020202020204" pitchFamily="34" charset="0"/>
              </a:rPr>
              <a:t>vocación, hermanos, es la libertad. No hablo de esa libertad que encubre los deseos de la carne, sino del amor por el que nos hacemos esclavos unos de otros. Pues la Ley entera se resume en una frase: Amarás al prójimo como a ti mismo. Pero si se muerden y se devoran unos a otros, ¡cuidado!, que llegarán a perderse todos. </a:t>
            </a:r>
            <a:endParaRPr lang="es-GT" sz="2000" dirty="0">
              <a:latin typeface="Helvetica" panose="020B0604020202020204" pitchFamily="34" charset="0"/>
              <a:cs typeface="Helvetica" panose="020B0604020202020204" pitchFamily="34" charset="0"/>
            </a:endParaRPr>
          </a:p>
        </p:txBody>
      </p:sp>
      <p:pic>
        <p:nvPicPr>
          <p:cNvPr id="14" name="Imagen 13"/>
          <p:cNvPicPr>
            <a:picLocks noChangeAspect="1"/>
          </p:cNvPicPr>
          <p:nvPr/>
        </p:nvPicPr>
        <p:blipFill>
          <a:blip r:embed="rId3"/>
          <a:stretch>
            <a:fillRect/>
          </a:stretch>
        </p:blipFill>
        <p:spPr>
          <a:xfrm>
            <a:off x="1289097" y="2502568"/>
            <a:ext cx="2489736" cy="1556085"/>
          </a:xfrm>
          <a:prstGeom prst="ellipse">
            <a:avLst/>
          </a:prstGeom>
          <a:ln>
            <a:noFill/>
          </a:ln>
          <a:effectLst>
            <a:softEdge rad="112500"/>
          </a:effectLst>
        </p:spPr>
      </p:pic>
      <p:grpSp>
        <p:nvGrpSpPr>
          <p:cNvPr id="15" name="Google Shape;10163;p49"/>
          <p:cNvGrpSpPr/>
          <p:nvPr/>
        </p:nvGrpSpPr>
        <p:grpSpPr>
          <a:xfrm>
            <a:off x="8165805" y="122485"/>
            <a:ext cx="596950" cy="787025"/>
            <a:chOff x="5055688" y="2345363"/>
            <a:chExt cx="596950" cy="787025"/>
          </a:xfrm>
          <a:solidFill>
            <a:srgbClr val="FFC000"/>
          </a:solidFill>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73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3" name="Google Shape;4067;p31"/>
          <p:cNvSpPr/>
          <p:nvPr/>
        </p:nvSpPr>
        <p:spPr>
          <a:xfrm rot="5253523">
            <a:off x="2570515" y="69433"/>
            <a:ext cx="4002967" cy="4747449"/>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FFFF8B"/>
          </a:solidFill>
          <a:ln w="28575">
            <a:solidFill>
              <a:srgbClr val="FFC000"/>
            </a:solidFill>
          </a:ln>
        </p:spPr>
        <p:txBody>
          <a:bodyPr spcFirstLastPara="1" vert="vert270" wrap="square" lIns="45725" tIns="22850" rIns="45725" bIns="22850" anchor="ctr" anchorCtr="0">
            <a:noAutofit/>
          </a:bodyPr>
          <a:lstStyle/>
          <a:p>
            <a:pPr lvl="0" algn="ctr">
              <a:defRPr/>
            </a:pPr>
            <a:r>
              <a:rPr lang="es-ES" sz="2000" dirty="0">
                <a:latin typeface="Helvetica" panose="020B0604020202020204" pitchFamily="34" charset="0"/>
                <a:cs typeface="Helvetica" panose="020B0604020202020204" pitchFamily="34" charset="0"/>
              </a:rPr>
              <a:t>Por eso les digo: caminen según el espíritu y así no realizarán los deseos de la carne. Pues los deseos de la carne se oponen al espíritu, y los deseos del espíritu se oponen a la carne. Los dos se contraponen, de suerte que ustedes no pueden obrar como quisieran. Pero dejarse guiar por el Espíritu, no significa someterse a la Ley</a:t>
            </a:r>
            <a:r>
              <a:rPr lang="es-ES" sz="2000" dirty="0" smtClean="0">
                <a:latin typeface="Helvetica" panose="020B0604020202020204" pitchFamily="34" charset="0"/>
                <a:cs typeface="Helvetica" panose="020B0604020202020204" pitchFamily="34" charset="0"/>
              </a:rPr>
              <a:t>.» </a:t>
            </a:r>
            <a:endParaRPr lang="es-ES" sz="2000" dirty="0">
              <a:latin typeface="Helvetica" panose="020B0604020202020204" pitchFamily="34" charset="0"/>
              <a:cs typeface="Helvetica" panose="020B0604020202020204" pitchFamily="34" charset="0"/>
            </a:endParaRPr>
          </a:p>
          <a:p>
            <a:pPr lvl="0" algn="ctr">
              <a:defRPr/>
            </a:pPr>
            <a:endParaRPr lang="es-ES" sz="2000" dirty="0">
              <a:latin typeface="Helvetica" panose="020B0604020202020204" pitchFamily="34" charset="0"/>
              <a:cs typeface="Helvetica" panose="020B0604020202020204" pitchFamily="34" charset="0"/>
            </a:endParaRPr>
          </a:p>
          <a:p>
            <a:pPr lvl="0">
              <a:defRPr/>
            </a:pPr>
            <a:r>
              <a:rPr lang="es-ES" dirty="0">
                <a:latin typeface="Helvetica" panose="020B0604020202020204" pitchFamily="34" charset="0"/>
                <a:cs typeface="Helvetica" panose="020B0604020202020204" pitchFamily="34" charset="0"/>
              </a:rPr>
              <a:t>(Gal 5, 13-18)</a:t>
            </a:r>
            <a:endParaRPr lang="es-GT" dirty="0">
              <a:latin typeface="Helvetica" panose="020B0604020202020204" pitchFamily="34" charset="0"/>
              <a:cs typeface="Helvetica" panose="020B0604020202020204" pitchFamily="34" charset="0"/>
            </a:endParaRPr>
          </a:p>
        </p:txBody>
      </p:sp>
      <p:grpSp>
        <p:nvGrpSpPr>
          <p:cNvPr id="15" name="Google Shape;10163;p49"/>
          <p:cNvGrpSpPr/>
          <p:nvPr/>
        </p:nvGrpSpPr>
        <p:grpSpPr>
          <a:xfrm>
            <a:off x="8165805" y="122485"/>
            <a:ext cx="596950" cy="787025"/>
            <a:chOff x="5055688" y="2345363"/>
            <a:chExt cx="596950" cy="787025"/>
          </a:xfrm>
          <a:solidFill>
            <a:srgbClr val="FFC000"/>
          </a:solidFill>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726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838891" y="595481"/>
            <a:ext cx="3466215" cy="750495"/>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Libertad y persona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588697" y="1467292"/>
            <a:ext cx="5966605" cy="2945219"/>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2000" dirty="0">
                <a:latin typeface="Helvetica" panose="020B0604020202020204" pitchFamily="34" charset="0"/>
                <a:cs typeface="Helvetica" panose="020B0604020202020204" pitchFamily="34" charset="0"/>
              </a:rPr>
              <a:t>La idea de libertad es inseparable de la de persona, y viceversa: todo ser personal es libre; todo ser libre es persona.</a:t>
            </a:r>
          </a:p>
          <a:p>
            <a:pPr lvl="0" algn="ctr">
              <a:buClrTx/>
              <a:defRPr/>
            </a:pPr>
            <a:endParaRPr kumimoji="0" lang="es-ES" sz="1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lvl="0" algn="ctr">
              <a:buClrTx/>
              <a:defRPr/>
            </a:pPr>
            <a:r>
              <a:rPr kumimoji="0" lang="es-GT" sz="2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La libertad implica la posibilidad de elegir entre el bien y el mal, de crecer en perfección o de flaquear y pecar.</a:t>
            </a:r>
          </a:p>
          <a:p>
            <a:pPr lvl="0" algn="ctr">
              <a:buClrTx/>
              <a:defRPr/>
            </a:pPr>
            <a:endParaRPr lang="es-GT" sz="1000" dirty="0">
              <a:solidFill>
                <a:prstClr val="black"/>
              </a:solidFill>
              <a:latin typeface="Helvetica" panose="020B0604020202020204" pitchFamily="34" charset="0"/>
              <a:ea typeface="+mn-ea"/>
              <a:cs typeface="Helvetica" panose="020B0604020202020204" pitchFamily="34" charset="0"/>
            </a:endParaRPr>
          </a:p>
          <a:p>
            <a:pPr lvl="0" algn="ctr">
              <a:buClrTx/>
              <a:defRPr/>
            </a:pPr>
            <a:r>
              <a:rPr kumimoji="0" lang="es-GT" sz="2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La negación de la libertad individual conlleva la de las libertades sociales.</a:t>
            </a:r>
          </a:p>
        </p:txBody>
      </p:sp>
    </p:spTree>
    <p:extLst>
      <p:ext uri="{BB962C8B-B14F-4D97-AF65-F5344CB8AC3E}">
        <p14:creationId xmlns:p14="http://schemas.microsoft.com/office/powerpoint/2010/main" val="228346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615607" y="681595"/>
            <a:ext cx="4121905" cy="817596"/>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Consecuencias de negar la libertad humana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2037944" y="1874260"/>
            <a:ext cx="5277229" cy="2442560"/>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2000" dirty="0">
                <a:latin typeface="Helvetica" panose="020B0604020202020204" pitchFamily="34" charset="0"/>
                <a:cs typeface="Helvetica" panose="020B0604020202020204" pitchFamily="34" charset="0"/>
              </a:rPr>
              <a:t>En un mundo donde nada escapa a la urgencia de las leyes físicas o de las pulsiones biológicas, el hombre puede ser un mono que ha tenido éxito o un robot manifiestamente mejorable, pero no una persona; nadie es, pues, responsable de nada.</a:t>
            </a:r>
            <a:endParaRPr kumimoji="0" lang="es-GT" sz="2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8390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998904" y="719865"/>
            <a:ext cx="3505789" cy="702731"/>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Fe cristiana y libertad</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669312" y="1705197"/>
            <a:ext cx="6166884" cy="2643520"/>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1800" dirty="0">
                <a:latin typeface="Helvetica" panose="020B0604020202020204" pitchFamily="34" charset="0"/>
                <a:cs typeface="Helvetica" panose="020B0604020202020204" pitchFamily="34" charset="0"/>
              </a:rPr>
              <a:t>Para los cristianos, la afirmación de la libertad humana es irrenunciable.</a:t>
            </a:r>
          </a:p>
          <a:p>
            <a:pPr lvl="0" algn="ctr">
              <a:buClrTx/>
              <a:defRPr/>
            </a:pPr>
            <a:endParaRPr lang="es-ES" sz="1000" dirty="0">
              <a:latin typeface="Helvetica" panose="020B0604020202020204" pitchFamily="34" charset="0"/>
              <a:cs typeface="Helvetica" panose="020B0604020202020204" pitchFamily="34" charset="0"/>
            </a:endParaRPr>
          </a:p>
          <a:p>
            <a:pPr lvl="0" algn="ctr">
              <a:buClrTx/>
              <a:defRPr/>
            </a:pPr>
            <a:r>
              <a:rPr lang="es-ES" sz="1800" dirty="0">
                <a:latin typeface="Helvetica" panose="020B0604020202020204" pitchFamily="34" charset="0"/>
                <a:cs typeface="Helvetica" panose="020B0604020202020204" pitchFamily="34" charset="0"/>
              </a:rPr>
              <a:t>Según la fe el mundo es el resultado del diálogo entre dos libertades, la divina y la humana.</a:t>
            </a:r>
          </a:p>
          <a:p>
            <a:pPr lvl="0" algn="ctr">
              <a:buClrTx/>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lvl="0" algn="ctr">
              <a:buClrTx/>
              <a:defRPr/>
            </a:pPr>
            <a:r>
              <a:rPr lang="es-ES" sz="1800" dirty="0">
                <a:solidFill>
                  <a:sysClr val="windowText" lastClr="000000"/>
                </a:solidFill>
                <a:latin typeface="Helvetica" panose="020B0604020202020204" pitchFamily="34" charset="0"/>
                <a:ea typeface="+mn-ea"/>
                <a:cs typeface="Helvetica" panose="020B0604020202020204" pitchFamily="34" charset="0"/>
              </a:rPr>
              <a:t>La fe nace de la escucha de una palabra que convoca a la </a:t>
            </a:r>
            <a:r>
              <a:rPr lang="es-ES" sz="1800" i="1" dirty="0">
                <a:solidFill>
                  <a:sysClr val="windowText" lastClr="000000"/>
                </a:solidFill>
                <a:latin typeface="Helvetica" panose="020B0604020202020204" pitchFamily="34" charset="0"/>
                <a:ea typeface="+mn-ea"/>
                <a:cs typeface="Helvetica" panose="020B0604020202020204" pitchFamily="34" charset="0"/>
              </a:rPr>
              <a:t>metanoia</a:t>
            </a:r>
            <a:r>
              <a:rPr lang="es-ES" sz="1800" dirty="0">
                <a:solidFill>
                  <a:sysClr val="windowText" lastClr="000000"/>
                </a:solidFill>
                <a:latin typeface="Helvetica" panose="020B0604020202020204" pitchFamily="34" charset="0"/>
                <a:ea typeface="+mn-ea"/>
                <a:cs typeface="Helvetica" panose="020B0604020202020204" pitchFamily="34" charset="0"/>
              </a:rPr>
              <a:t> (conversión); que ofrece la liberal gratuidad del perdón y de la novedad de vida.</a:t>
            </a:r>
            <a:endParaRPr kumimoji="0" lang="es-ES"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0345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1860699" y="726785"/>
            <a:ext cx="5957750" cy="604585"/>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Creer y hacer la experiencia de la libertad</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722474" y="1524659"/>
            <a:ext cx="5879806" cy="3004811"/>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ES" sz="2000" dirty="0">
                <a:latin typeface="Helvetica" panose="020B0604020202020204" pitchFamily="34" charset="0"/>
                <a:cs typeface="Helvetica" panose="020B0604020202020204" pitchFamily="34" charset="0"/>
              </a:rPr>
              <a:t>Con la libertad humana está en juego la permanencia del evangelio, de la buena noticia de la salvación.</a:t>
            </a:r>
          </a:p>
          <a:p>
            <a:pPr lvl="0" algn="ctr">
              <a:buClrTx/>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lvl="0" algn="ctr">
              <a:buClrTx/>
              <a:defRPr/>
            </a:pPr>
            <a:r>
              <a:rPr kumimoji="0" lang="es-GT"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La libertad no consiste únicamente en la capacidad de optar entre diversas alternativas o una facultad electiva. Es sobre todo, la capacidad de la persona de autodeterminarse. La libertad le es dada para llegar a ser lo que quiere ser.</a:t>
            </a:r>
          </a:p>
        </p:txBody>
      </p:sp>
    </p:spTree>
    <p:extLst>
      <p:ext uri="{BB962C8B-B14F-4D97-AF65-F5344CB8AC3E}">
        <p14:creationId xmlns:p14="http://schemas.microsoft.com/office/powerpoint/2010/main" val="3072894114"/>
      </p:ext>
    </p:extLst>
  </p:cSld>
  <p:clrMapOvr>
    <a:masterClrMapping/>
  </p:clrMapOvr>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873</Words>
  <Application>Microsoft Office PowerPoint</Application>
  <PresentationFormat>Presentación en pantalla (16:9)</PresentationFormat>
  <Paragraphs>66</Paragraphs>
  <Slides>17</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Gantari</vt:lpstr>
      <vt:lpstr>Calibri</vt:lpstr>
      <vt:lpstr>Helvetica</vt:lpstr>
      <vt:lpstr>Franklin Gothic Book</vt:lpstr>
      <vt:lpstr>Arial</vt:lpstr>
      <vt:lpstr>Aharoni</vt:lpstr>
      <vt:lpstr>Script MT Bold</vt:lpstr>
      <vt:lpstr>Gantari ExtraBold</vt:lpstr>
      <vt:lpstr>Pasos para estudiar un texto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dc:creator>Patricia</dc:creator>
  <cp:lastModifiedBy>Patricia</cp:lastModifiedBy>
  <cp:revision>90</cp:revision>
  <dcterms:modified xsi:type="dcterms:W3CDTF">2025-06-16T17:27:10Z</dcterms:modified>
</cp:coreProperties>
</file>