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61" r:id="rId2"/>
    <p:sldId id="275" r:id="rId3"/>
    <p:sldId id="288" r:id="rId4"/>
    <p:sldId id="287" r:id="rId5"/>
    <p:sldId id="286" r:id="rId6"/>
    <p:sldId id="285" r:id="rId7"/>
    <p:sldId id="284" r:id="rId8"/>
    <p:sldId id="283" r:id="rId9"/>
    <p:sldId id="282" r:id="rId10"/>
    <p:sldId id="281" r:id="rId11"/>
    <p:sldId id="280" r:id="rId12"/>
    <p:sldId id="279" r:id="rId13"/>
    <p:sldId id="278" r:id="rId14"/>
    <p:sldId id="290" r:id="rId15"/>
    <p:sldId id="277" r:id="rId16"/>
    <p:sldId id="27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anklin Gothic Book" panose="020B0503020102020204" pitchFamily="34" charset="0"/>
      <p:regular r:id="rId23"/>
      <p:italic r:id="rId24"/>
    </p:embeddedFont>
    <p:embeddedFont>
      <p:font typeface="Gantari" panose="020B0604020202020204" charset="0"/>
      <p:regular r:id="rId25"/>
      <p:bold r:id="rId26"/>
      <p:italic r:id="rId27"/>
      <p:boldItalic r:id="rId28"/>
    </p:embeddedFont>
    <p:embeddedFont>
      <p:font typeface="Gantari ExtraBold" panose="020B0604020202020204" charset="0"/>
      <p:bold r:id="rId29"/>
      <p:boldItalic r:id="rId30"/>
    </p:embeddedFont>
    <p:embeddedFont>
      <p:font typeface="Helvetica" panose="020B0604020202020204" pitchFamily="34" charset="0"/>
      <p:regular r:id="rId31"/>
      <p:bold r:id="rId32"/>
      <p:italic r:id="rId33"/>
      <p:boldItalic r:id="rId34"/>
    </p:embeddedFont>
    <p:embeddedFont>
      <p:font typeface="Script MT Bold" panose="03040602040607080904" pitchFamily="66" charset="0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040404"/>
    <a:srgbClr val="66FF66"/>
    <a:srgbClr val="97FF97"/>
    <a:srgbClr val="6D90FF"/>
    <a:srgbClr val="5D84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0C25A6-C206-4629-B74B-BF99A75361A4}">
  <a:tblStyle styleId="{AC0C25A6-C206-4629-B74B-BF99A75361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4" name="Google Shape;9894;g143d23f59b0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5" name="Google Shape;9895;g143d23f59b0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4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65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78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416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951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7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94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90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7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6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4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70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62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8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4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bg>
      <p:bgPr>
        <a:solidFill>
          <a:schemeClr val="lt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3" name="Google Shape;6293;p1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6294" name="Google Shape;6294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4" name="Google Shape;6654;p1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5" name="Google Shape;6655;p1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6656" name="Google Shape;6656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1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1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1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1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1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1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4" name="Google Shape;6674;p19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6675" name="Google Shape;6675;p19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6676" name="Google Shape;6676;p19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7" name="Google Shape;6677;p1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1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1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1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582" name="Google Shape;1582;p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944" name="Google Shape;1944;p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6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6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6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6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65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7;p63">
            <a:extLst>
              <a:ext uri="{FF2B5EF4-FFF2-40B4-BE49-F238E27FC236}">
                <a16:creationId xmlns:a16="http://schemas.microsoft.com/office/drawing/2014/main" id="{3D26942F-C0F8-4E53-8849-0959FCCF5873}"/>
              </a:ext>
            </a:extLst>
          </p:cNvPr>
          <p:cNvSpPr/>
          <p:nvPr/>
        </p:nvSpPr>
        <p:spPr>
          <a:xfrm>
            <a:off x="1125031" y="1226379"/>
            <a:ext cx="3368558" cy="289676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00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0C11B56-C68E-4B9C-BD94-5B7B2708B668}"/>
              </a:ext>
            </a:extLst>
          </p:cNvPr>
          <p:cNvSpPr txBox="1">
            <a:spLocks/>
          </p:cNvSpPr>
          <p:nvPr/>
        </p:nvSpPr>
        <p:spPr>
          <a:xfrm>
            <a:off x="1294171" y="1435396"/>
            <a:ext cx="3030278" cy="1945757"/>
          </a:xfrm>
          <a:prstGeom prst="rect">
            <a:avLst/>
          </a:prstGeom>
          <a:solidFill>
            <a:srgbClr val="97FF9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j-ea"/>
                <a:cs typeface="Aharoni" panose="020B0604020202020204" pitchFamily="2" charset="-79"/>
              </a:rPr>
              <a:t>Tema # 6</a:t>
            </a:r>
            <a:endParaRPr kumimoji="0" lang="es-GT" sz="48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j-ea"/>
              <a:cs typeface="Aharoni" panose="020B0604020202020204" pitchFamily="2" charset="-79"/>
            </a:endParaRPr>
          </a:p>
        </p:txBody>
      </p:sp>
      <p:grpSp>
        <p:nvGrpSpPr>
          <p:cNvPr id="14" name="Google Shape;2583;p63">
            <a:extLst>
              <a:ext uri="{FF2B5EF4-FFF2-40B4-BE49-F238E27FC236}">
                <a16:creationId xmlns:a16="http://schemas.microsoft.com/office/drawing/2014/main" id="{0FEEB1D3-4942-4948-A95D-D646AE5C1D9E}"/>
              </a:ext>
            </a:extLst>
          </p:cNvPr>
          <p:cNvGrpSpPr/>
          <p:nvPr/>
        </p:nvGrpSpPr>
        <p:grpSpPr>
          <a:xfrm rot="5400000">
            <a:off x="4667692" y="1212784"/>
            <a:ext cx="3519379" cy="2923954"/>
            <a:chOff x="335425" y="271300"/>
            <a:chExt cx="1782025" cy="1463375"/>
          </a:xfrm>
        </p:grpSpPr>
        <p:sp>
          <p:nvSpPr>
            <p:cNvPr id="15" name="Google Shape;2584;p63">
              <a:extLst>
                <a:ext uri="{FF2B5EF4-FFF2-40B4-BE49-F238E27FC236}">
                  <a16:creationId xmlns:a16="http://schemas.microsoft.com/office/drawing/2014/main" id="{4FDF3125-E433-4C1D-B3D4-277A95D5F328}"/>
                </a:ext>
              </a:extLst>
            </p:cNvPr>
            <p:cNvSpPr/>
            <p:nvPr/>
          </p:nvSpPr>
          <p:spPr>
            <a:xfrm>
              <a:off x="451750" y="434175"/>
              <a:ext cx="1665700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50" y="1895"/>
                    <a:pt x="890" y="2808"/>
                  </a:cubicBezTo>
                  <a:cubicBezTo>
                    <a:pt x="753" y="3584"/>
                    <a:pt x="571" y="4337"/>
                    <a:pt x="731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72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420" y="10455"/>
                    <a:pt x="2648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511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80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96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45" y="17736"/>
                    <a:pt x="708" y="18809"/>
                    <a:pt x="525" y="19859"/>
                  </a:cubicBezTo>
                  <a:cubicBezTo>
                    <a:pt x="388" y="20566"/>
                    <a:pt x="525" y="21274"/>
                    <a:pt x="480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51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49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82" y="32527"/>
                    <a:pt x="822" y="32869"/>
                  </a:cubicBezTo>
                  <a:cubicBezTo>
                    <a:pt x="594" y="33326"/>
                    <a:pt x="799" y="33599"/>
                    <a:pt x="868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85" y="36818"/>
                    <a:pt x="457" y="37137"/>
                    <a:pt x="480" y="37708"/>
                  </a:cubicBezTo>
                  <a:cubicBezTo>
                    <a:pt x="480" y="38210"/>
                    <a:pt x="502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1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63" y="48459"/>
                  </a:cubicBezTo>
                  <a:cubicBezTo>
                    <a:pt x="1849" y="48824"/>
                    <a:pt x="1781" y="48641"/>
                    <a:pt x="1507" y="48892"/>
                  </a:cubicBezTo>
                  <a:cubicBezTo>
                    <a:pt x="1119" y="49303"/>
                    <a:pt x="936" y="50125"/>
                    <a:pt x="685" y="50627"/>
                  </a:cubicBezTo>
                  <a:cubicBezTo>
                    <a:pt x="480" y="51061"/>
                    <a:pt x="365" y="51540"/>
                    <a:pt x="297" y="52019"/>
                  </a:cubicBezTo>
                  <a:lnTo>
                    <a:pt x="65281" y="52019"/>
                  </a:lnTo>
                  <a:cubicBezTo>
                    <a:pt x="65303" y="51814"/>
                    <a:pt x="65326" y="51609"/>
                    <a:pt x="65372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35" y="43985"/>
                  </a:cubicBezTo>
                  <a:cubicBezTo>
                    <a:pt x="65258" y="43392"/>
                    <a:pt x="64938" y="42867"/>
                    <a:pt x="64824" y="42296"/>
                  </a:cubicBezTo>
                  <a:cubicBezTo>
                    <a:pt x="64756" y="41839"/>
                    <a:pt x="64824" y="41429"/>
                    <a:pt x="64733" y="40972"/>
                  </a:cubicBezTo>
                  <a:cubicBezTo>
                    <a:pt x="64573" y="40082"/>
                    <a:pt x="64368" y="39146"/>
                    <a:pt x="64368" y="38210"/>
                  </a:cubicBezTo>
                  <a:cubicBezTo>
                    <a:pt x="64368" y="37480"/>
                    <a:pt x="64368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98" y="24104"/>
                    <a:pt x="65235" y="23191"/>
                  </a:cubicBezTo>
                  <a:cubicBezTo>
                    <a:pt x="65303" y="22826"/>
                    <a:pt x="65646" y="22461"/>
                    <a:pt x="65669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84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47" y="17622"/>
                  </a:cubicBezTo>
                  <a:cubicBezTo>
                    <a:pt x="64550" y="15819"/>
                    <a:pt x="64893" y="13947"/>
                    <a:pt x="65349" y="12235"/>
                  </a:cubicBezTo>
                  <a:cubicBezTo>
                    <a:pt x="65714" y="10888"/>
                    <a:pt x="66079" y="9975"/>
                    <a:pt x="66034" y="8651"/>
                  </a:cubicBezTo>
                  <a:cubicBezTo>
                    <a:pt x="66034" y="7670"/>
                    <a:pt x="66057" y="6688"/>
                    <a:pt x="66057" y="5707"/>
                  </a:cubicBezTo>
                  <a:cubicBezTo>
                    <a:pt x="66057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009900"/>
            </a:solidFill>
            <a:ln w="28575">
              <a:solidFill>
                <a:srgbClr val="006600"/>
              </a:solidFill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6" name="Google Shape;2585;p63">
              <a:extLst>
                <a:ext uri="{FF2B5EF4-FFF2-40B4-BE49-F238E27FC236}">
                  <a16:creationId xmlns:a16="http://schemas.microsoft.com/office/drawing/2014/main" id="{6E2C2F5D-938B-43F1-87F9-CC7824A1D2B0}"/>
                </a:ext>
              </a:extLst>
            </p:cNvPr>
            <p:cNvSpPr/>
            <p:nvPr/>
          </p:nvSpPr>
          <p:spPr>
            <a:xfrm>
              <a:off x="335425" y="271300"/>
              <a:ext cx="1610399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27" y="1895"/>
                    <a:pt x="890" y="2808"/>
                  </a:cubicBezTo>
                  <a:cubicBezTo>
                    <a:pt x="753" y="3584"/>
                    <a:pt x="548" y="4337"/>
                    <a:pt x="708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49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397" y="10455"/>
                    <a:pt x="2625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488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79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73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22" y="17736"/>
                    <a:pt x="708" y="18809"/>
                    <a:pt x="502" y="19859"/>
                  </a:cubicBezTo>
                  <a:cubicBezTo>
                    <a:pt x="388" y="20566"/>
                    <a:pt x="525" y="21274"/>
                    <a:pt x="479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28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26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59" y="32527"/>
                    <a:pt x="822" y="32869"/>
                  </a:cubicBezTo>
                  <a:cubicBezTo>
                    <a:pt x="594" y="33326"/>
                    <a:pt x="799" y="33599"/>
                    <a:pt x="867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62" y="36818"/>
                    <a:pt x="457" y="37137"/>
                    <a:pt x="457" y="37708"/>
                  </a:cubicBezTo>
                  <a:cubicBezTo>
                    <a:pt x="479" y="38210"/>
                    <a:pt x="479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0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40" y="48459"/>
                  </a:cubicBezTo>
                  <a:cubicBezTo>
                    <a:pt x="1849" y="48824"/>
                    <a:pt x="1758" y="48641"/>
                    <a:pt x="1507" y="48892"/>
                  </a:cubicBezTo>
                  <a:cubicBezTo>
                    <a:pt x="1096" y="49303"/>
                    <a:pt x="913" y="50125"/>
                    <a:pt x="685" y="50627"/>
                  </a:cubicBezTo>
                  <a:cubicBezTo>
                    <a:pt x="479" y="51061"/>
                    <a:pt x="365" y="51540"/>
                    <a:pt x="297" y="52019"/>
                  </a:cubicBezTo>
                  <a:lnTo>
                    <a:pt x="65280" y="52019"/>
                  </a:lnTo>
                  <a:cubicBezTo>
                    <a:pt x="65303" y="51814"/>
                    <a:pt x="65326" y="51609"/>
                    <a:pt x="65349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12" y="43985"/>
                  </a:cubicBezTo>
                  <a:cubicBezTo>
                    <a:pt x="65258" y="43392"/>
                    <a:pt x="64915" y="42867"/>
                    <a:pt x="64824" y="42296"/>
                  </a:cubicBezTo>
                  <a:cubicBezTo>
                    <a:pt x="64733" y="41839"/>
                    <a:pt x="64824" y="41429"/>
                    <a:pt x="64733" y="40972"/>
                  </a:cubicBezTo>
                  <a:cubicBezTo>
                    <a:pt x="64573" y="40082"/>
                    <a:pt x="64367" y="39146"/>
                    <a:pt x="64367" y="38210"/>
                  </a:cubicBezTo>
                  <a:cubicBezTo>
                    <a:pt x="64367" y="37480"/>
                    <a:pt x="64367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75" y="24104"/>
                    <a:pt x="65235" y="23191"/>
                  </a:cubicBezTo>
                  <a:cubicBezTo>
                    <a:pt x="65280" y="22826"/>
                    <a:pt x="65646" y="22461"/>
                    <a:pt x="65646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61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24" y="17622"/>
                  </a:cubicBezTo>
                  <a:cubicBezTo>
                    <a:pt x="64550" y="15819"/>
                    <a:pt x="64892" y="13947"/>
                    <a:pt x="65349" y="12235"/>
                  </a:cubicBezTo>
                  <a:cubicBezTo>
                    <a:pt x="65714" y="10888"/>
                    <a:pt x="66057" y="9975"/>
                    <a:pt x="66034" y="8651"/>
                  </a:cubicBezTo>
                  <a:cubicBezTo>
                    <a:pt x="66034" y="7670"/>
                    <a:pt x="66034" y="6688"/>
                    <a:pt x="66034" y="5707"/>
                  </a:cubicBezTo>
                  <a:cubicBezTo>
                    <a:pt x="66034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97FF97"/>
            </a:solidFill>
            <a:ln w="28575">
              <a:solidFill>
                <a:srgbClr val="006600"/>
              </a:solidFill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Amenazas a la vida humana</a:t>
              </a:r>
              <a:endParaRPr kumimoji="0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746562" y="1871330"/>
            <a:ext cx="5938282" cy="2519917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Una sociedad justa puede ser construida solamente en el respeto de la dignidad trascendente de la persona humana.</a:t>
            </a:r>
          </a:p>
          <a:p>
            <a:pPr lvl="0" algn="ctr">
              <a:buClrTx/>
              <a:defRPr/>
            </a:pPr>
            <a:endParaRPr lang="es-MX" sz="9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Es preciso que todos los programas sociales, científicos, económicos, políticos y culturales, estén presididos por la conciencia de la primacía de cada ser humano. 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1627110" y="653421"/>
            <a:ext cx="6177187" cy="873913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La dignidad de la persona debe ser respetada y promovida en todos los ámbitos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61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594835" y="716152"/>
            <a:ext cx="4028757" cy="666080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Atropellos a la vida humana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648045" y="1584251"/>
            <a:ext cx="5922335" cy="2892056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1800" dirty="0">
                <a:latin typeface="Helvetica" pitchFamily="2" charset="0"/>
              </a:rPr>
              <a:t>Génesis 3 narra el pecado del hombre como desobediencia al precepto de Dios.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1800" dirty="0">
                <a:latin typeface="Helvetica" pitchFamily="2" charset="0"/>
              </a:rPr>
              <a:t>Génesis 4 narra el pecado como odio al hermano que conduce al asesinato </a:t>
            </a:r>
            <a:r>
              <a:rPr lang="es-MX" dirty="0">
                <a:latin typeface="Helvetica" pitchFamily="2" charset="0"/>
              </a:rPr>
              <a:t>(</a:t>
            </a:r>
            <a:r>
              <a:rPr lang="es-MX" dirty="0" err="1">
                <a:latin typeface="Helvetica" pitchFamily="2" charset="0"/>
              </a:rPr>
              <a:t>Gn</a:t>
            </a:r>
            <a:r>
              <a:rPr lang="es-MX" dirty="0">
                <a:latin typeface="Helvetica" pitchFamily="2" charset="0"/>
              </a:rPr>
              <a:t> 4,1-16)</a:t>
            </a:r>
          </a:p>
          <a:p>
            <a:pPr lvl="0">
              <a:buClrTx/>
              <a:defRPr/>
            </a:pPr>
            <a:endParaRPr kumimoji="0" lang="es-GT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GT" sz="18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La historia humana está marcada por el pecado del odio fraterno.</a:t>
            </a:r>
          </a:p>
          <a:p>
            <a:pPr lvl="0" algn="ctr">
              <a:buClrTx/>
              <a:defRPr/>
            </a:pPr>
            <a:endParaRPr lang="es-GT" sz="1000" dirty="0">
              <a:solidFill>
                <a:sysClr val="windowText" lastClr="000000"/>
              </a:solidFill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GT" sz="18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La vida humana es preciosa a los ojos de Dios y no debe ser ultrajada y menos destruida.</a:t>
            </a:r>
          </a:p>
        </p:txBody>
      </p:sp>
    </p:spTree>
    <p:extLst>
      <p:ext uri="{BB962C8B-B14F-4D97-AF65-F5344CB8AC3E}">
        <p14:creationId xmlns:p14="http://schemas.microsoft.com/office/powerpoint/2010/main" val="183536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638871" y="1967022"/>
            <a:ext cx="5962767" cy="2412785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vida humana es sagrada,</a:t>
            </a: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tiene un vínculo estrecho con Dios.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El homicidio o asesinato se puede definir ampliamente como la destrucción intencionada de la vida de un ser humano, como </a:t>
            </a:r>
            <a:r>
              <a:rPr kumimoji="0" lang="es-GT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el terrorismo, guerras, torturas, secuestros, etc.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1743739" y="726785"/>
            <a:ext cx="5753032" cy="857466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Nuestra sociedad sigue caracterizándose por atentar contra la vida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8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4">
            <a:extLst>
              <a:ext uri="{FF2B5EF4-FFF2-40B4-BE49-F238E27FC236}">
                <a16:creationId xmlns:a16="http://schemas.microsoft.com/office/drawing/2014/main" id="{CE55AC6E-DD0B-43C8-9761-45EB99D14E77}"/>
              </a:ext>
            </a:extLst>
          </p:cNvPr>
          <p:cNvSpPr/>
          <p:nvPr/>
        </p:nvSpPr>
        <p:spPr>
          <a:xfrm>
            <a:off x="1353878" y="909510"/>
            <a:ext cx="3004268" cy="827805"/>
          </a:xfrm>
          <a:prstGeom prst="homePlate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Actividades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4399407" y="760235"/>
            <a:ext cx="3710763" cy="3655373"/>
          </a:xfrm>
          <a:prstGeom prst="round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Individuales</a:t>
            </a:r>
          </a:p>
          <a:p>
            <a:pPr lvl="0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marL="457200" lvl="0" indent="-457200">
              <a:buClrTx/>
              <a:buFont typeface="+mj-lt"/>
              <a:buAutoNum type="arabicPeriod"/>
              <a:defRPr/>
            </a:pPr>
            <a:r>
              <a:rPr lang="es-MX" sz="2000" dirty="0">
                <a:latin typeface="Helvetica" pitchFamily="2" charset="0"/>
              </a:rPr>
              <a:t>¿Que actos contra la vida humana ocurren en Guatemala?</a:t>
            </a:r>
          </a:p>
          <a:p>
            <a:pPr marL="457200" lvl="0" indent="-457200">
              <a:buClrTx/>
              <a:buFont typeface="+mj-lt"/>
              <a:buAutoNum type="arabicPeriod"/>
              <a:defRPr/>
            </a:pPr>
            <a:endParaRPr lang="es-MX" sz="900" dirty="0">
              <a:latin typeface="Helvetica" pitchFamily="2" charset="0"/>
            </a:endParaRPr>
          </a:p>
          <a:p>
            <a:pPr marL="457200" lvl="0" indent="-457200">
              <a:buClrTx/>
              <a:buFont typeface="+mj-lt"/>
              <a:buAutoNum type="arabicPeriod"/>
              <a:defRPr/>
            </a:pPr>
            <a:r>
              <a:rPr lang="es-MX" sz="2000" dirty="0">
                <a:latin typeface="Helvetica" pitchFamily="2" charset="0"/>
              </a:rPr>
              <a:t>¿Qué comportamientos en favor a la vida pueden mencionarse?</a:t>
            </a:r>
          </a:p>
          <a:p>
            <a:pPr marL="457200" lvl="0" indent="-457200">
              <a:buClrTx/>
              <a:buFont typeface="+mj-lt"/>
              <a:buAutoNum type="arabicPeriod"/>
              <a:defRPr/>
            </a:pPr>
            <a:endParaRPr lang="es-MX" sz="900" dirty="0">
              <a:latin typeface="Helvetica" pitchFamily="2" charset="0"/>
            </a:endParaRPr>
          </a:p>
          <a:p>
            <a:pPr marL="457200" lvl="0" indent="-457200">
              <a:buClrTx/>
              <a:buFont typeface="+mj-lt"/>
              <a:buAutoNum type="arabicPeriod"/>
              <a:defRPr/>
            </a:pPr>
            <a:r>
              <a:rPr lang="es-MX" sz="2000" dirty="0">
                <a:latin typeface="Helvetica" pitchFamily="2" charset="0"/>
              </a:rPr>
              <a:t>¿Cuáles son los más abundantes, en contra o en favor de la vida?</a:t>
            </a: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Icono de Trabajo en equipo Generic Mixed |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22" y="2780467"/>
            <a:ext cx="1395313" cy="13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05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4">
            <a:extLst>
              <a:ext uri="{FF2B5EF4-FFF2-40B4-BE49-F238E27FC236}">
                <a16:creationId xmlns:a16="http://schemas.microsoft.com/office/drawing/2014/main" id="{CE55AC6E-DD0B-43C8-9761-45EB99D14E77}"/>
              </a:ext>
            </a:extLst>
          </p:cNvPr>
          <p:cNvSpPr/>
          <p:nvPr/>
        </p:nvSpPr>
        <p:spPr>
          <a:xfrm>
            <a:off x="1309438" y="909510"/>
            <a:ext cx="3004268" cy="827805"/>
          </a:xfrm>
          <a:prstGeom prst="homePlate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Actividades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4691721" y="644904"/>
            <a:ext cx="3488459" cy="3764514"/>
          </a:xfrm>
          <a:prstGeom prst="round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Grupales</a:t>
            </a:r>
          </a:p>
          <a:p>
            <a:pPr lvl="0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marL="457200" lvl="0" indent="-457200">
              <a:buClrTx/>
              <a:buFont typeface="+mj-lt"/>
              <a:buAutoNum type="arabicPeriod"/>
              <a:defRPr/>
            </a:pPr>
            <a:r>
              <a:rPr lang="es-MX" sz="2000" dirty="0">
                <a:latin typeface="Helvetica" pitchFamily="2" charset="0"/>
              </a:rPr>
              <a:t>Nos quejamos de que no hay seguridad. ¿Cuál seguridad?</a:t>
            </a:r>
          </a:p>
          <a:p>
            <a:pPr marL="457200" lvl="0" indent="-457200">
              <a:buClrTx/>
              <a:buFont typeface="+mj-lt"/>
              <a:buAutoNum type="arabicPeriod"/>
              <a:defRPr/>
            </a:pPr>
            <a:endParaRPr lang="es-MX" sz="1000" dirty="0">
              <a:latin typeface="Helvetica" pitchFamily="2" charset="0"/>
            </a:endParaRPr>
          </a:p>
          <a:p>
            <a:pPr marL="457200" lvl="0" indent="-457200">
              <a:buClrTx/>
              <a:buFont typeface="+mj-lt"/>
              <a:buAutoNum type="arabicPeriod"/>
              <a:defRPr/>
            </a:pPr>
            <a:r>
              <a:rPr lang="es-MX" sz="2000" dirty="0">
                <a:latin typeface="Helvetica" pitchFamily="2" charset="0"/>
              </a:rPr>
              <a:t>En Guatemala hay desaparecidos ¿Por qué desaparece la gente?</a:t>
            </a:r>
          </a:p>
          <a:p>
            <a:pPr marL="457200" lvl="0" indent="-457200">
              <a:buClrTx/>
              <a:buFont typeface="+mj-lt"/>
              <a:buAutoNum type="arabicPeriod"/>
              <a:defRPr/>
            </a:pPr>
            <a:endParaRPr lang="es-MX" sz="1000" dirty="0">
              <a:latin typeface="Helvetica" pitchFamily="2" charset="0"/>
            </a:endParaRPr>
          </a:p>
          <a:p>
            <a:pPr marL="457200" lvl="0" indent="-457200">
              <a:buClrTx/>
              <a:buFont typeface="+mj-lt"/>
              <a:buAutoNum type="arabicPeriod"/>
              <a:defRPr/>
            </a:pPr>
            <a:r>
              <a:rPr lang="es-MX" sz="2000" dirty="0">
                <a:latin typeface="Helvetica" pitchFamily="2" charset="0"/>
              </a:rPr>
              <a:t>¿Quiénes son responsables?</a:t>
            </a: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Icono de Trabajo en equipo Generic Mixed |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15" y="2527161"/>
            <a:ext cx="1395313" cy="13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4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163005" y="833111"/>
            <a:ext cx="2928372" cy="847823"/>
          </a:xfrm>
          <a:prstGeom prst="homePlate">
            <a:avLst/>
          </a:prstGeom>
          <a:solidFill>
            <a:srgbClr val="66FF66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Evaluación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5" name="Google Shape;2060;p14"/>
          <p:cNvSpPr/>
          <p:nvPr/>
        </p:nvSpPr>
        <p:spPr>
          <a:xfrm rot="20916955">
            <a:off x="1733072" y="1474345"/>
            <a:ext cx="3285674" cy="2441059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sz="3200" dirty="0">
                <a:latin typeface="Helvetica" pitchFamily="2" charset="0"/>
              </a:rPr>
              <a:t>¿Como me siento al terminar este tema?</a:t>
            </a:r>
            <a:endParaRPr lang="es-GT" sz="3200" dirty="0">
              <a:latin typeface="Helvetica" pitchFamily="2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250076"/>
            <a:ext cx="596950" cy="787025"/>
            <a:chOff x="5055688" y="2345363"/>
            <a:chExt cx="596950" cy="787025"/>
          </a:xfrm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Evaluación - Iconos gratis de negocios y finanz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07" y="2483129"/>
            <a:ext cx="1501312" cy="15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;p12"/>
          <p:cNvSpPr/>
          <p:nvPr/>
        </p:nvSpPr>
        <p:spPr>
          <a:xfrm>
            <a:off x="1181828" y="984053"/>
            <a:ext cx="7260728" cy="3204162"/>
          </a:xfrm>
          <a:custGeom>
            <a:avLst/>
            <a:gdLst/>
            <a:ahLst/>
            <a:cxnLst/>
            <a:rect l="l" t="t" r="r" b="b"/>
            <a:pathLst>
              <a:path w="9320197" h="5261956" extrusionOk="0">
                <a:moveTo>
                  <a:pt x="0" y="0"/>
                </a:moveTo>
                <a:lnTo>
                  <a:pt x="9320197" y="0"/>
                </a:lnTo>
                <a:lnTo>
                  <a:pt x="9320197" y="5261956"/>
                </a:lnTo>
                <a:lnTo>
                  <a:pt x="0" y="526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58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318137" y="1090378"/>
            <a:ext cx="2456421" cy="812850"/>
          </a:xfrm>
          <a:prstGeom prst="homePlate">
            <a:avLst/>
          </a:prstGeom>
          <a:solidFill>
            <a:srgbClr val="66FF66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spc="100" dirty="0">
                <a:solidFill>
                  <a:schemeClr val="tx1"/>
                </a:solidFill>
                <a:latin typeface="Script MT Bold" panose="03040602040607080904" pitchFamily="66" charset="0"/>
              </a:rPr>
              <a:t>Enlace</a:t>
            </a:r>
            <a:endParaRPr lang="es-GT" sz="4000" b="1" spc="100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Google Shape;4067;p31"/>
          <p:cNvSpPr/>
          <p:nvPr/>
        </p:nvSpPr>
        <p:spPr>
          <a:xfrm rot="5253523">
            <a:off x="4090251" y="737252"/>
            <a:ext cx="3757237" cy="3783606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Como se ha visto en temas anteriores, la persona humana fue creada por Dios, y en cuanto tal posee un valor, es decir, una dignidad, que algunas veces no se respeta. Algunos de esos irrespetos vamos a verlos en este tema como atropellos o violaciones contra la vida humana.</a:t>
            </a:r>
            <a:endParaRPr lang="es-GT" sz="2000" dirty="0">
              <a:solidFill>
                <a:prstClr val="black"/>
              </a:solidFill>
              <a:latin typeface="Helvetica" pitchFamily="2" charset="0"/>
            </a:endParaRPr>
          </a:p>
        </p:txBody>
      </p:sp>
      <p:grpSp>
        <p:nvGrpSpPr>
          <p:cNvPr id="10" name="Google Shape;10163;p49"/>
          <p:cNvGrpSpPr/>
          <p:nvPr/>
        </p:nvGrpSpPr>
        <p:grpSpPr>
          <a:xfrm>
            <a:off x="8121731" y="199210"/>
            <a:ext cx="596950" cy="787025"/>
            <a:chOff x="5055688" y="2345363"/>
            <a:chExt cx="596950" cy="787025"/>
          </a:xfrm>
          <a:solidFill>
            <a:srgbClr val="009900"/>
          </a:solidFill>
        </p:grpSpPr>
        <p:sp>
          <p:nvSpPr>
            <p:cNvPr id="11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Enlace Único Icono.Chain Enlace Símbolo. Icono De Enlace A La Fuente.  Ilustraciones svg, vectoriales, clip art vectorizado libre de derechos.  Image 81657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84" y="2477385"/>
            <a:ext cx="1618075" cy="16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60;p14"/>
          <p:cNvSpPr/>
          <p:nvPr/>
        </p:nvSpPr>
        <p:spPr>
          <a:xfrm rot="20916955">
            <a:off x="1497176" y="1178545"/>
            <a:ext cx="3867123" cy="2759226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sz="2200" dirty="0">
                <a:latin typeface="Helvetica" pitchFamily="2" charset="0"/>
              </a:rPr>
              <a:t>Descubrir el valor de la vida humana para rechazar todo cuanto pueda entorpecer el desarrollo adecuado de esa vida humana.</a:t>
            </a:r>
            <a:endParaRPr lang="es-GT" sz="2200" dirty="0">
              <a:latin typeface="Helvetica" pitchFamily="2" charset="0"/>
            </a:endParaRPr>
          </a:p>
        </p:txBody>
      </p:sp>
      <p:sp>
        <p:nvSpPr>
          <p:cNvPr id="8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268634" y="1090378"/>
            <a:ext cx="2717846" cy="803658"/>
          </a:xfrm>
          <a:prstGeom prst="homePlate">
            <a:avLst/>
          </a:prstGeom>
          <a:solidFill>
            <a:srgbClr val="66FF66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Objetivo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grpSp>
        <p:nvGrpSpPr>
          <p:cNvPr id="11" name="Google Shape;10163;p49"/>
          <p:cNvGrpSpPr/>
          <p:nvPr/>
        </p:nvGrpSpPr>
        <p:grpSpPr>
          <a:xfrm>
            <a:off x="7889359" y="186281"/>
            <a:ext cx="596950" cy="787025"/>
            <a:chOff x="5055688" y="2345363"/>
            <a:chExt cx="596950" cy="787025"/>
          </a:xfrm>
        </p:grpSpPr>
        <p:sp>
          <p:nvSpPr>
            <p:cNvPr id="12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0099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10" y="2353468"/>
            <a:ext cx="1790798" cy="17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092600" y="1079745"/>
            <a:ext cx="2882730" cy="705334"/>
          </a:xfrm>
          <a:prstGeom prst="homePlate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La Palabra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3" name="Google Shape;4067;p31"/>
          <p:cNvSpPr/>
          <p:nvPr/>
        </p:nvSpPr>
        <p:spPr>
          <a:xfrm rot="5253523">
            <a:off x="4207835" y="366570"/>
            <a:ext cx="3972308" cy="4271994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sz="1600" dirty="0">
                <a:latin typeface="Helvetica" pitchFamily="2" charset="0"/>
              </a:rPr>
              <a:t>Los creyentes en Cristo deben, de modo particular, defender y promover este derecho </a:t>
            </a:r>
            <a:r>
              <a:rPr lang="es-MX" sz="1600" i="1" dirty="0">
                <a:latin typeface="Helvetica" pitchFamily="2" charset="0"/>
              </a:rPr>
              <a:t>(la vida humana).</a:t>
            </a:r>
          </a:p>
          <a:p>
            <a:pPr lvl="0" algn="ctr">
              <a:defRPr/>
            </a:pPr>
            <a:endParaRPr lang="es-MX" sz="800" dirty="0">
              <a:latin typeface="Helvetica" pitchFamily="2" charset="0"/>
            </a:endParaRPr>
          </a:p>
          <a:p>
            <a:pPr lvl="0" algn="ctr">
              <a:defRPr/>
            </a:pPr>
            <a:r>
              <a:rPr lang="es-MX" sz="1600" dirty="0">
                <a:latin typeface="Helvetica" pitchFamily="2" charset="0"/>
              </a:rPr>
              <a:t>La Iglesia anuncia el Evangelio del amor de Dios al hombre, el Evangelio de la dignidad de la persona y el Evangelio de la vida, que son un único e indivisible Evangelio.</a:t>
            </a:r>
          </a:p>
          <a:p>
            <a:pPr lvl="0" algn="ctr">
              <a:defRPr/>
            </a:pPr>
            <a:endParaRPr lang="es-MX" sz="800" dirty="0">
              <a:latin typeface="Helvetica" pitchFamily="2" charset="0"/>
            </a:endParaRPr>
          </a:p>
          <a:p>
            <a:pPr lvl="0" algn="ctr">
              <a:defRPr/>
            </a:pPr>
            <a:r>
              <a:rPr lang="es-MX" sz="1600" dirty="0">
                <a:latin typeface="Helvetica" pitchFamily="2" charset="0"/>
              </a:rPr>
              <a:t>En nombre de Dios: ¡respeta, defiende, ama y sirve a toda vida humana! ¡Solo siguiendo este camino encontrarás justicia, desarrollo, libertad verdadera, paz y felicidad!</a:t>
            </a:r>
          </a:p>
          <a:p>
            <a:pPr lvl="0" algn="ctr">
              <a:defRPr/>
            </a:pPr>
            <a:endParaRPr lang="es-MX" sz="800" dirty="0">
              <a:latin typeface="Helvetica" pitchFamily="2" charset="0"/>
            </a:endParaRPr>
          </a:p>
          <a:p>
            <a:pPr lvl="0">
              <a:defRPr/>
            </a:pPr>
            <a:r>
              <a:rPr lang="es-MX" dirty="0" err="1">
                <a:latin typeface="Helvetica" pitchFamily="2" charset="0"/>
              </a:rPr>
              <a:t>Evangelium</a:t>
            </a:r>
            <a:r>
              <a:rPr lang="es-MX" dirty="0">
                <a:latin typeface="Helvetica" pitchFamily="2" charset="0"/>
              </a:rPr>
              <a:t> Vitae 2 – 5</a:t>
            </a:r>
            <a:r>
              <a:rPr lang="es-MX" sz="1600" dirty="0">
                <a:latin typeface="Helvetica" pitchFamily="2" charset="0"/>
              </a:rPr>
              <a:t>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97" y="2502568"/>
            <a:ext cx="2489736" cy="1556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</p:grpSpPr>
        <p:sp>
          <p:nvSpPr>
            <p:cNvPr id="16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732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263912" y="917149"/>
            <a:ext cx="4806737" cy="750495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La vida humana es única e irrepetible y a la vez social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2088476" y="2232837"/>
            <a:ext cx="5157611" cy="1924494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persona humana es un individuo de naturaleza racional, portador de potencialidades que se desarrollan a través de la vida, en el seno de la familia y de la comunidad. 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46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065574" y="726785"/>
            <a:ext cx="5218543" cy="820554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El fundamento de la dignidad de la persona es Dios mismo, su Creador.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977716" y="2030819"/>
            <a:ext cx="5394258" cy="2275368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El varón y la mujer tienen la misma dignidad fundamental.</a:t>
            </a:r>
          </a:p>
          <a:p>
            <a:pPr lvl="0" algn="ctr">
              <a:buClrTx/>
              <a:defRPr/>
            </a:pPr>
            <a:endParaRPr lang="es-MX" sz="9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mujer es el complemento del hombre, como el hombre lo es de la mujer. La vida de ambos es sagrada e inviolable.</a:t>
            </a:r>
          </a:p>
          <a:p>
            <a:pPr lvl="0" algn="ctr">
              <a:buClrTx/>
              <a:defRPr/>
            </a:pPr>
            <a:endParaRPr lang="es-MX" sz="9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Dios creó al hombre como un “ser social”.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90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241823" y="724960"/>
            <a:ext cx="5212766" cy="702731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La imagen de Dios en el ser humano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709933" y="1765005"/>
            <a:ext cx="6276547" cy="2690037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imagen de Dios se hace plena en el ser humano cuando las cualidades de su interioridad, inteligencia y libertad se proyectan hacia la comunión y participación solidaria con los demás.</a:t>
            </a:r>
          </a:p>
          <a:p>
            <a:pPr lvl="0" algn="ctr">
              <a:buClrTx/>
              <a:defRPr/>
            </a:pP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MX" sz="20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El reconocimiento de la dignidad humana hace posible el crecimiento común y personal de todos.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837635" y="726785"/>
            <a:ext cx="3770040" cy="604585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La persona es integral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398764" y="1586551"/>
            <a:ext cx="6647781" cy="2942918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Existen visiones que reducen a la persona humana:</a:t>
            </a:r>
          </a:p>
          <a:p>
            <a:pPr lvl="0" algn="ctr">
              <a:buClrTx/>
              <a:defRPr/>
            </a:pPr>
            <a:endParaRPr lang="es-MX" sz="800" dirty="0">
              <a:latin typeface="Helvetica" pitchFamily="2" charset="0"/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Helvetica" pitchFamily="2" charset="0"/>
              </a:rPr>
              <a:t>Corporeidad (materialista)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Helvetica" pitchFamily="2" charset="0"/>
              </a:rPr>
              <a:t>Objeto de placer o consumo (hedonista)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Helvetica" pitchFamily="2" charset="0"/>
              </a:rPr>
              <a:t>Pieza social o laboral (sociologista)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Helvetica" pitchFamily="2" charset="0"/>
              </a:rPr>
              <a:t>Animal sofisticado (cientista o mecanicista)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Helvetica" pitchFamily="2" charset="0"/>
              </a:rPr>
              <a:t>Exagerando su dimensión espiritual (espiritualista)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9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836236" y="726785"/>
            <a:ext cx="3753292" cy="708610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La persona tiene dignidad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610833" y="1754373"/>
            <a:ext cx="6204098" cy="2647507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La dignidad humana, es un don y una tarea que hace referencia al valor inherente al ser humano en cuanto ser racional, dotado de libertad y poder creador.</a:t>
            </a:r>
          </a:p>
          <a:p>
            <a:pPr lvl="0" algn="ctr">
              <a:buClrTx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MX" sz="18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La dignidad se explica por la autonomía propia del ser humano que posee dignidad por sí mismo.</a:t>
            </a:r>
          </a:p>
          <a:p>
            <a:pPr lvl="0" algn="ctr">
              <a:buClrTx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MX" sz="18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Ninguna persona está dotada de una dignidad más valiosa que otra.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48310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722</Words>
  <Application>Microsoft Office PowerPoint</Application>
  <PresentationFormat>Presentación en pantalla (16:9)</PresentationFormat>
  <Paragraphs>74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Helvetica</vt:lpstr>
      <vt:lpstr>Gantari</vt:lpstr>
      <vt:lpstr>Gantari ExtraBold</vt:lpstr>
      <vt:lpstr>Franklin Gothic Book</vt:lpstr>
      <vt:lpstr>Wingdings</vt:lpstr>
      <vt:lpstr>Arial</vt:lpstr>
      <vt:lpstr>Script MT Bold</vt:lpstr>
      <vt:lpstr>Calibri</vt:lpstr>
      <vt:lpstr>Pasos para estudiar un texto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PASOS PARA ESTUDIAR UN TEXTO</dc:title>
  <dc:creator>Patricia</dc:creator>
  <cp:lastModifiedBy>Vilma Eloisa Arango Granados</cp:lastModifiedBy>
  <cp:revision>70</cp:revision>
  <dcterms:modified xsi:type="dcterms:W3CDTF">2024-10-13T09:31:16Z</dcterms:modified>
</cp:coreProperties>
</file>