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2"/>
  </p:notesMasterIdLst>
  <p:sldIdLst>
    <p:sldId id="261" r:id="rId2"/>
    <p:sldId id="275" r:id="rId3"/>
    <p:sldId id="288" r:id="rId4"/>
    <p:sldId id="287" r:id="rId5"/>
    <p:sldId id="286" r:id="rId6"/>
    <p:sldId id="285" r:id="rId7"/>
    <p:sldId id="284" r:id="rId8"/>
    <p:sldId id="283" r:id="rId9"/>
    <p:sldId id="282" r:id="rId10"/>
    <p:sldId id="294" r:id="rId11"/>
    <p:sldId id="280" r:id="rId12"/>
    <p:sldId id="293" r:id="rId13"/>
    <p:sldId id="292" r:id="rId14"/>
    <p:sldId id="291" r:id="rId15"/>
    <p:sldId id="290" r:id="rId16"/>
    <p:sldId id="279" r:id="rId17"/>
    <p:sldId id="295" r:id="rId18"/>
    <p:sldId id="289" r:id="rId19"/>
    <p:sldId id="277" r:id="rId20"/>
    <p:sldId id="27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Franklin Gothic Book" panose="020B0503020102020204" pitchFamily="34" charset="0"/>
      <p:regular r:id="rId27"/>
      <p:italic r:id="rId28"/>
    </p:embeddedFont>
    <p:embeddedFont>
      <p:font typeface="Gantari" panose="020B0604020202020204" charset="0"/>
      <p:regular r:id="rId29"/>
      <p:bold r:id="rId30"/>
      <p:italic r:id="rId31"/>
      <p:boldItalic r:id="rId32"/>
    </p:embeddedFont>
    <p:embeddedFont>
      <p:font typeface="Gantari ExtraBold" panose="020B0604020202020204" charset="0"/>
      <p:bold r:id="rId33"/>
      <p:boldItalic r:id="rId34"/>
    </p:embeddedFont>
    <p:embeddedFont>
      <p:font typeface="Helvetica" panose="020B0604020202020204" pitchFamily="34" charset="0"/>
      <p:regular r:id="rId35"/>
      <p:bold r:id="rId36"/>
      <p:italic r:id="rId37"/>
      <p:boldItalic r:id="rId38"/>
    </p:embeddedFont>
    <p:embeddedFont>
      <p:font typeface="Script MT Bold" panose="03040602040607080904" pitchFamily="66" charset="0"/>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2"/>
    <a:srgbClr val="6D90FF"/>
    <a:srgbClr val="5D84FF"/>
    <a:srgbClr val="3366F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snapToGrid="0">
      <p:cViewPr varScale="1">
        <p:scale>
          <a:sx n="90" d="100"/>
          <a:sy n="90"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1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26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42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65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25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2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8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877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02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1" y="1226379"/>
            <a:ext cx="3368558"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1" y="1435396"/>
            <a:ext cx="3030278" cy="1945757"/>
          </a:xfrm>
          <a:prstGeom prst="rect">
            <a:avLst/>
          </a:prstGeom>
          <a:solidFill>
            <a:srgbClr val="4775E7">
              <a:lumMod val="60000"/>
              <a:lumOff val="40000"/>
            </a:srgbClr>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 # 5</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spc="100" dirty="0">
                <a:solidFill>
                  <a:prstClr val="black"/>
                </a:solidFill>
                <a:latin typeface="Helvetica" pitchFamily="2" charset="0"/>
                <a:cs typeface="Aharoni" panose="020B0604020202020204" pitchFamily="2" charset="-79"/>
              </a:rPr>
              <a:t>(taller)</a:t>
            </a:r>
            <a:endParaRPr kumimoji="0" lang="es-GT" sz="3600" b="1" i="0" u="none" strike="noStrike" kern="1200" cap="none" spc="100" normalizeH="0" baseline="0" noProof="0" dirty="0">
              <a:ln>
                <a:noFill/>
              </a:ln>
              <a:solidFill>
                <a:prstClr val="black"/>
              </a:solidFill>
              <a:effectLst/>
              <a:uLnTx/>
              <a:uFillTx/>
              <a:latin typeface="Helvetica" pitchFamily="2" charset="0"/>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996321" y="1009113"/>
            <a:ext cx="2987749" cy="3266158"/>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rgbClr val="002060"/>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4775E7">
                <a:lumMod val="60000"/>
                <a:lumOff val="40000"/>
              </a:srgbClr>
            </a:solidFill>
            <a:ln w="28575">
              <a:solidFill>
                <a:srgbClr val="002060"/>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Helvetica" pitchFamily="2" charset="0"/>
                  <a:ea typeface="+mn-ea"/>
                  <a:cs typeface="+mn-cs"/>
                </a:rPr>
                <a:t>El problema del mal, el sufrimiento y la muerte</a:t>
              </a:r>
              <a:endParaRPr kumimoji="0" sz="36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3019808" y="625277"/>
            <a:ext cx="3178971"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El pajarito que cae</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786349" y="1616149"/>
            <a:ext cx="5645888" cy="284396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Jesús enseñó que Dios no quiere, ni manda, ni permite las enfermedades. Tampoco provoca la muerte, ni los accidentes, ni ocasiona directamente los fenómenos de la naturaleza en los que tantos seres humanos pierden la vida.</a:t>
            </a:r>
          </a:p>
          <a:p>
            <a:pPr lvl="0" algn="ctr">
              <a:buClrTx/>
              <a:defRPr/>
            </a:pPr>
            <a:endPar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lvl="0" algn="ctr">
              <a:buClrTx/>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está cerca del que sufre, pero no permite su sufrimiento.</a:t>
            </a:r>
          </a:p>
        </p:txBody>
      </p:sp>
    </p:spTree>
    <p:extLst>
      <p:ext uri="{BB962C8B-B14F-4D97-AF65-F5344CB8AC3E}">
        <p14:creationId xmlns:p14="http://schemas.microsoft.com/office/powerpoint/2010/main" val="34442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541343" y="726785"/>
            <a:ext cx="4135901"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Un Dios que enferma y mata</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781320" y="1637414"/>
            <a:ext cx="5655949" cy="284396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Muchos cristianos aún conservan aquella imagen del Dios al que había que responsabilizar de todos los males y sufrimientos que suceden en la sociedad. Ese pensamiento es una falta de respeto a Dios y una grave ofensa a su amor y bondad.</a:t>
            </a:r>
          </a:p>
          <a:p>
            <a:pPr lvl="0" algn="ctr">
              <a:buClrTx/>
              <a:defRPr/>
            </a:pPr>
            <a:endParaRPr kumimoji="0" lang="es-MX" sz="1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Jesús dijo que Dios es un Dios de vida y no de muerte </a:t>
            </a:r>
            <a:r>
              <a:rPr kumimoji="0" lang="es-GT" b="0" i="0" u="none" strike="noStrike" kern="0" cap="none" spc="0" normalizeH="0" baseline="0" noProof="0" dirty="0">
                <a:ln>
                  <a:noFill/>
                </a:ln>
                <a:solidFill>
                  <a:sysClr val="windowText" lastClr="000000"/>
                </a:solidFill>
                <a:effectLst/>
                <a:uLnTx/>
                <a:uFillTx/>
                <a:latin typeface="Helvetica" pitchFamily="2" charset="0"/>
                <a:ea typeface="+mn-ea"/>
                <a:cs typeface="+mn-cs"/>
              </a:rPr>
              <a:t>(</a:t>
            </a:r>
            <a:r>
              <a:rPr kumimoji="0" lang="es-GT" b="0" i="0" u="none" strike="noStrike" kern="0" cap="none" spc="0" normalizeH="0" baseline="0" noProof="0" dirty="0" err="1">
                <a:ln>
                  <a:noFill/>
                </a:ln>
                <a:solidFill>
                  <a:sysClr val="windowText" lastClr="000000"/>
                </a:solidFill>
                <a:effectLst/>
                <a:uLnTx/>
                <a:uFillTx/>
                <a:latin typeface="Helvetica" pitchFamily="2" charset="0"/>
                <a:ea typeface="+mn-ea"/>
                <a:cs typeface="+mn-cs"/>
              </a:rPr>
              <a:t>cfr</a:t>
            </a:r>
            <a:r>
              <a:rPr kumimoji="0" lang="es-GT" b="0" i="0" u="none" strike="noStrike" kern="0" cap="none" spc="0" normalizeH="0" baseline="0" noProof="0" dirty="0">
                <a:ln>
                  <a:noFill/>
                </a:ln>
                <a:solidFill>
                  <a:sysClr val="windowText" lastClr="000000"/>
                </a:solidFill>
                <a:effectLst/>
                <a:uLnTx/>
                <a:uFillTx/>
                <a:latin typeface="Helvetica" pitchFamily="2" charset="0"/>
                <a:ea typeface="+mn-ea"/>
                <a:cs typeface="+mn-cs"/>
              </a:rPr>
              <a:t> Mc</a:t>
            </a:r>
            <a:r>
              <a:rPr kumimoji="0" lang="es-GT" b="0" i="0" u="none" strike="noStrike" kern="0" cap="none" spc="0" normalizeH="0" noProof="0" dirty="0">
                <a:ln>
                  <a:noFill/>
                </a:ln>
                <a:solidFill>
                  <a:sysClr val="windowText" lastClr="000000"/>
                </a:solidFill>
                <a:effectLst/>
                <a:uLnTx/>
                <a:uFillTx/>
                <a:latin typeface="Helvetica" pitchFamily="2" charset="0"/>
                <a:ea typeface="+mn-ea"/>
                <a:cs typeface="+mn-cs"/>
              </a:rPr>
              <a:t> 12, 27).</a:t>
            </a:r>
            <a:endParaRPr kumimoji="0" lang="es-GT"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8353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700831" y="646542"/>
            <a:ext cx="3816925"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¿Aprieta pero no ahoga?</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892959" y="1818168"/>
            <a:ext cx="5517727" cy="257307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Algunos justifican a Dios diciendo: “Dios hace sufrir a los que ama”</a:t>
            </a:r>
          </a:p>
          <a:p>
            <a:pPr lvl="0" algn="ctr">
              <a:buClrTx/>
              <a:defRPr/>
            </a:pPr>
            <a:endParaRPr lang="es-MX" sz="1000" dirty="0">
              <a:latin typeface="Helvetica" pitchFamily="2" charset="0"/>
            </a:endParaRPr>
          </a:p>
          <a:p>
            <a:pPr lvl="0" algn="ctr">
              <a:buClrTx/>
              <a:defRPr/>
            </a:pPr>
            <a:r>
              <a:rPr lang="es-MX" sz="2000" dirty="0">
                <a:latin typeface="Helvetica" pitchFamily="2" charset="0"/>
              </a:rPr>
              <a:t>Semejante mentalidad tortuosa, ha llevado a mucha gente a enojarse con Dios y a sentir resentimiento hacia ese ser que, en vez de hacer feliz a la gente, la llena de desgracias.</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43418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3110105" y="833111"/>
            <a:ext cx="3200236"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El origen del mal</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573619" y="1796903"/>
            <a:ext cx="6273209" cy="249864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¿De dónde proceden, entonces tantas desgracias y enfermedades?</a:t>
            </a:r>
          </a:p>
          <a:p>
            <a:pPr lvl="0" algn="ctr">
              <a:buClrTx/>
              <a:defRPr/>
            </a:pPr>
            <a:endParaRPr lang="es-MX" sz="1000" dirty="0">
              <a:latin typeface="Helvetica" pitchFamily="2" charset="0"/>
            </a:endParaRPr>
          </a:p>
          <a:p>
            <a:pPr lvl="0" algn="ctr">
              <a:buClrTx/>
              <a:defRPr/>
            </a:pPr>
            <a:r>
              <a:rPr lang="es-MX" sz="2000" dirty="0">
                <a:latin typeface="Helvetica" pitchFamily="2" charset="0"/>
              </a:rPr>
              <a:t>Del mal uso de la libertad humana.</a:t>
            </a:r>
          </a:p>
          <a:p>
            <a:pPr lvl="0" algn="ctr">
              <a:buClrTx/>
              <a:defRPr/>
            </a:pPr>
            <a:endParaRPr kumimoji="0" lang="es-MX" sz="1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lvl="0" algn="ctr">
              <a:buClrTx/>
              <a:defRPr/>
            </a:pPr>
            <a:r>
              <a:rPr lang="es-MX" sz="2000" dirty="0">
                <a:solidFill>
                  <a:sysClr val="windowText" lastClr="000000"/>
                </a:solidFill>
                <a:latin typeface="Helvetica" pitchFamily="2" charset="0"/>
                <a:ea typeface="+mn-ea"/>
                <a:cs typeface="+mn-cs"/>
              </a:rPr>
              <a:t>Pero la mentalidad primitiva que tenemos, propia del Antiguo Testamento, nos lleva a responsabilizar a Dios.</a:t>
            </a:r>
            <a:endPar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57481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062879" y="604012"/>
            <a:ext cx="5445135"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Estadísticas humanas, culpas divinas</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520456" y="1499191"/>
            <a:ext cx="6274637" cy="3019646"/>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75% de casos de cáncer en el mundo, podrían haberse evitado.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Miles de muertos</a:t>
            </a:r>
            <a:r>
              <a:rPr kumimoji="0" lang="es-GT" sz="1800" b="0" i="0" u="none" strike="noStrike" kern="0" cap="none" spc="0" normalizeH="0" noProof="0" dirty="0">
                <a:ln>
                  <a:noFill/>
                </a:ln>
                <a:solidFill>
                  <a:sysClr val="windowText" lastClr="000000"/>
                </a:solidFill>
                <a:effectLst/>
                <a:uLnTx/>
                <a:uFillTx/>
                <a:latin typeface="Helvetica" pitchFamily="2" charset="0"/>
                <a:ea typeface="+mn-ea"/>
                <a:cs typeface="+mn-cs"/>
              </a:rPr>
              <a:t> y heridos en accidentes de tránsito son a causa de fallas del conductor, el peatón o el vehículo.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GT" sz="1800" baseline="0" dirty="0">
                <a:solidFill>
                  <a:sysClr val="windowText" lastClr="000000"/>
                </a:solidFill>
                <a:latin typeface="Helvetica" pitchFamily="2" charset="0"/>
                <a:ea typeface="+mn-ea"/>
                <a:cs typeface="+mn-cs"/>
              </a:rPr>
              <a:t>Miles mueren a causa</a:t>
            </a:r>
            <a:r>
              <a:rPr lang="es-GT" sz="1800" dirty="0">
                <a:solidFill>
                  <a:sysClr val="windowText" lastClr="000000"/>
                </a:solidFill>
                <a:latin typeface="Helvetica" pitchFamily="2" charset="0"/>
                <a:ea typeface="+mn-ea"/>
                <a:cs typeface="+mn-cs"/>
              </a:rPr>
              <a:t> del cigarrillo.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Miles</a:t>
            </a:r>
            <a:r>
              <a:rPr kumimoji="0" lang="es-GT" sz="1800" b="0" i="0" u="none" strike="noStrike" kern="0" cap="none" spc="0" normalizeH="0" noProof="0" dirty="0">
                <a:ln>
                  <a:noFill/>
                </a:ln>
                <a:solidFill>
                  <a:sysClr val="windowText" lastClr="000000"/>
                </a:solidFill>
                <a:effectLst/>
                <a:uLnTx/>
                <a:uFillTx/>
                <a:latin typeface="Helvetica" pitchFamily="2" charset="0"/>
                <a:ea typeface="+mn-ea"/>
                <a:cs typeface="+mn-cs"/>
              </a:rPr>
              <a:t> mueren de hambre y la tierra produce 10% más de los alimentos que se necesitan.</a:t>
            </a:r>
          </a:p>
          <a:p>
            <a:pPr marR="0" lvl="0" defTabSz="914400" eaLnBrk="1" fontAlgn="auto" latinLnBrk="0" hangingPunct="1">
              <a:lnSpc>
                <a:spcPct val="100000"/>
              </a:lnSpc>
              <a:spcBef>
                <a:spcPts val="0"/>
              </a:spcBef>
              <a:spcAft>
                <a:spcPts val="0"/>
              </a:spcAft>
              <a:buClrTx/>
              <a:buSzTx/>
              <a:tabLst/>
              <a:defRPr/>
            </a:pPr>
            <a:endParaRPr kumimoji="0" lang="es-GT" sz="1000" b="0" i="0" u="none" strike="noStrike" kern="0" cap="none" spc="0" normalizeH="0" noProof="0" dirty="0">
              <a:ln>
                <a:noFill/>
              </a:ln>
              <a:solidFill>
                <a:sysClr val="windowText" lastClr="000000"/>
              </a:solidFill>
              <a:effectLst/>
              <a:uLnTx/>
              <a:uFillTx/>
              <a:latin typeface="Helvetica" pitchFamily="2" charset="0"/>
              <a:ea typeface="+mn-ea"/>
              <a:cs typeface="+mn-cs"/>
            </a:endParaRPr>
          </a:p>
          <a:p>
            <a:pPr marR="0" lvl="0" algn="ctr" defTabSz="914400" eaLnBrk="1" fontAlgn="auto" latinLnBrk="0" hangingPunct="1">
              <a:lnSpc>
                <a:spcPct val="100000"/>
              </a:lnSpc>
              <a:spcBef>
                <a:spcPts val="0"/>
              </a:spcBef>
              <a:spcAft>
                <a:spcPts val="0"/>
              </a:spcAft>
              <a:buClrTx/>
              <a:buSzTx/>
              <a:tabLst/>
              <a:defRPr/>
            </a:pPr>
            <a:r>
              <a:rPr lang="es-GT" sz="1800" baseline="0" dirty="0">
                <a:solidFill>
                  <a:sysClr val="windowText" lastClr="000000"/>
                </a:solidFill>
                <a:latin typeface="Helvetica" pitchFamily="2" charset="0"/>
                <a:ea typeface="+mn-ea"/>
                <a:cs typeface="+mn-cs"/>
              </a:rPr>
              <a:t>Pero,</a:t>
            </a:r>
            <a:r>
              <a:rPr lang="es-GT" sz="1800" dirty="0">
                <a:solidFill>
                  <a:sysClr val="windowText" lastClr="000000"/>
                </a:solidFill>
                <a:latin typeface="Helvetica" pitchFamily="2" charset="0"/>
                <a:ea typeface="+mn-ea"/>
                <a:cs typeface="+mn-cs"/>
              </a:rPr>
              <a:t> se hace responsable a Dios por nuestros errores.</a:t>
            </a:r>
            <a:endParaRPr lang="es-GT" sz="1800" baseline="0" dirty="0">
              <a:solidFill>
                <a:sysClr val="windowText" lastClr="000000"/>
              </a:solidFill>
              <a:latin typeface="Helvetica" pitchFamily="2" charset="0"/>
              <a:ea typeface="+mn-ea"/>
              <a:cs typeface="+mn-cs"/>
            </a:endParaRPr>
          </a:p>
        </p:txBody>
      </p:sp>
    </p:spTree>
    <p:extLst>
      <p:ext uri="{BB962C8B-B14F-4D97-AF65-F5344CB8AC3E}">
        <p14:creationId xmlns:p14="http://schemas.microsoft.com/office/powerpoint/2010/main" val="197187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849686" y="635909"/>
            <a:ext cx="3519215"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Edificios que enferman</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700781" y="1514772"/>
            <a:ext cx="5742438" cy="299281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285750" lvl="0" indent="-285750">
              <a:buClrTx/>
              <a:buFont typeface="Wingdings" panose="05000000000000000000" pitchFamily="2" charset="2"/>
              <a:buChar char="§"/>
              <a:defRPr/>
            </a:pPr>
            <a:r>
              <a:rPr lang="es-MX" sz="1800" dirty="0">
                <a:latin typeface="Helvetica" pitchFamily="2" charset="0"/>
              </a:rPr>
              <a:t>El «síndrome del edificio enfermo» es el uso de materiales de construcción que despiden sustancias tóxicas y cancerígenas.</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Las grandes inundaciones provienen de las intensas lluvias provocadas por las represas hidroeléctricas construidas negligentemente.</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Algunos terremotos son provocados por la mala construcción de embalses que facilitan el deslizamiento de las rocas.</a:t>
            </a:r>
          </a:p>
        </p:txBody>
      </p:sp>
    </p:spTree>
    <p:extLst>
      <p:ext uri="{BB962C8B-B14F-4D97-AF65-F5344CB8AC3E}">
        <p14:creationId xmlns:p14="http://schemas.microsoft.com/office/powerpoint/2010/main" val="147223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573782" y="1658680"/>
            <a:ext cx="6157578" cy="2753832"/>
          </a:xfrm>
          <a:prstGeom prst="snip2DiagRect">
            <a:avLst/>
          </a:prstGeom>
          <a:solidFill>
            <a:srgbClr val="6D90FF"/>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endParaRPr lang="es-MX" sz="900" dirty="0">
              <a:latin typeface="Helvetica" pitchFamily="2" charset="0"/>
            </a:endParaRPr>
          </a:p>
          <a:p>
            <a:pPr lvl="0" algn="ctr">
              <a:buClrTx/>
              <a:defRPr/>
            </a:pPr>
            <a:r>
              <a:rPr lang="es-MX" sz="1800" dirty="0">
                <a:latin typeface="Helvetica" pitchFamily="2" charset="0"/>
              </a:rPr>
              <a:t>Grandes logros de la humanidad: </a:t>
            </a:r>
          </a:p>
          <a:p>
            <a:pPr lvl="0" algn="ctr">
              <a:buClrTx/>
              <a:defRPr/>
            </a:pPr>
            <a:r>
              <a:rPr lang="es-MX" sz="1800" dirty="0">
                <a:latin typeface="Helvetica" pitchFamily="2" charset="0"/>
              </a:rPr>
              <a:t>eliminación de la viruela y la poliomielitis.</a:t>
            </a:r>
          </a:p>
          <a:p>
            <a:pPr lvl="0" algn="ctr">
              <a:buClrTx/>
              <a:defRPr/>
            </a:pPr>
            <a:endParaRPr lang="es-MX" sz="1600" dirty="0">
              <a:latin typeface="Helvetica" pitchFamily="2" charset="0"/>
            </a:endParaRPr>
          </a:p>
          <a:p>
            <a:pPr lvl="0" algn="ctr">
              <a:buClrTx/>
              <a:defRPr/>
            </a:pPr>
            <a:r>
              <a:rPr lang="es-MX" sz="1800" dirty="0">
                <a:latin typeface="Helvetica" pitchFamily="2" charset="0"/>
              </a:rPr>
              <a:t>Dios no nos tiene fijado el día de nuestra muerte. En ella interviene una serie de factores en los que entra la responsabilidad humana, pero mucha gente vive resentida con Dios, lo acusa de sus desgracias y hasta lo ha eliminado de su vida.</a:t>
            </a:r>
          </a:p>
          <a:p>
            <a:pPr lvl="0" algn="ctr">
              <a:buClrTx/>
              <a:defRPr/>
            </a:pPr>
            <a:endParaRPr lang="es-MX" sz="900" dirty="0">
              <a:latin typeface="Helvetica" pitchFamily="2" charset="0"/>
            </a:endParaRPr>
          </a:p>
        </p:txBody>
      </p:sp>
      <p:sp>
        <p:nvSpPr>
          <p:cNvPr id="5" name="Diagrama de flujo: terminador 1">
            <a:extLst>
              <a:ext uri="{FF2B5EF4-FFF2-40B4-BE49-F238E27FC236}">
                <a16:creationId xmlns:a16="http://schemas.microsoft.com/office/drawing/2014/main" id="{EF969E33-5973-4F3F-A36C-A4909A2C28F6}"/>
              </a:ext>
            </a:extLst>
          </p:cNvPr>
          <p:cNvSpPr/>
          <p:nvPr/>
        </p:nvSpPr>
        <p:spPr>
          <a:xfrm>
            <a:off x="3247716" y="624663"/>
            <a:ext cx="2998218"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Sin enfermedades</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74838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700545" y="1203078"/>
            <a:ext cx="5913029" cy="2737343"/>
          </a:xfrm>
          <a:prstGeom prst="snip2DiagRect">
            <a:avLst/>
          </a:prstGeom>
          <a:solidFill>
            <a:srgbClr val="6D90FF"/>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endParaRPr lang="es-MX" sz="900" dirty="0">
              <a:latin typeface="Helvetica" pitchFamily="2" charset="0"/>
            </a:endParaRPr>
          </a:p>
          <a:p>
            <a:pPr lvl="0" algn="ctr">
              <a:buClrTx/>
              <a:defRPr/>
            </a:pPr>
            <a:r>
              <a:rPr lang="es-MX" sz="1800" dirty="0">
                <a:latin typeface="Helvetica" pitchFamily="2" charset="0"/>
              </a:rPr>
              <a:t>Es necesario erradicar la imagen primitiva del Dios del Antiguo Testamento y recuperar la figura amorosa que nos presentó el Señor en el Evangelio, el Dios «que hace salir el sol sobre todos, sin importarle si son buenos o malos, y llover sobre todos, sin importarle si son justos o injustos» </a:t>
            </a:r>
          </a:p>
          <a:p>
            <a:pPr lvl="0" algn="ctr">
              <a:buClrTx/>
              <a:defRPr/>
            </a:pPr>
            <a:endParaRPr lang="es-MX" sz="1800" dirty="0">
              <a:latin typeface="Helvetica" pitchFamily="2" charset="0"/>
            </a:endParaRPr>
          </a:p>
          <a:p>
            <a:pPr lvl="0">
              <a:buClrTx/>
              <a:defRPr/>
            </a:pPr>
            <a:r>
              <a:rPr lang="es-MX" dirty="0">
                <a:latin typeface="Helvetica" pitchFamily="2" charset="0"/>
              </a:rPr>
              <a:t>(Mt 5, 45)</a:t>
            </a:r>
            <a:endParaRPr kumimoji="0" lang="es-GT"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60012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012730" y="790021"/>
            <a:ext cx="3278325" cy="1346563"/>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rPr>
              <a:t>Para Reflexionar</a:t>
            </a:r>
            <a:endParaRPr kumimoji="0" lang="es-GT"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530796" y="831887"/>
            <a:ext cx="3669382" cy="3286593"/>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marL="457200" lvl="0" indent="-457200">
              <a:buFont typeface="+mj-lt"/>
              <a:buAutoNum type="arabicPeriod"/>
              <a:defRPr/>
            </a:pPr>
            <a:r>
              <a:rPr lang="es-MX" sz="2000" dirty="0">
                <a:latin typeface="Helvetica" pitchFamily="2" charset="0"/>
              </a:rPr>
              <a:t>Leer Deuteronomio 28,15-68, y enumerar cuántos castigos de Dios aparecen enunciados. </a:t>
            </a:r>
          </a:p>
          <a:p>
            <a:pPr lvl="0">
              <a:defRPr/>
            </a:pPr>
            <a:endParaRPr lang="es-MX" sz="2000" dirty="0">
              <a:latin typeface="Helvetica" pitchFamily="2" charset="0"/>
            </a:endParaRPr>
          </a:p>
          <a:p>
            <a:pPr marL="457200" lvl="0" indent="-457200">
              <a:buFont typeface="+mj-lt"/>
              <a:buAutoNum type="arabicPeriod" startAt="2"/>
              <a:defRPr/>
            </a:pPr>
            <a:r>
              <a:rPr lang="es-MX" sz="2000" dirty="0">
                <a:latin typeface="Helvetica" pitchFamily="2" charset="0"/>
              </a:rPr>
              <a:t>¿Por qué los antiguos pensaban que los males que sufrían procedían de Dios? </a:t>
            </a:r>
            <a:endParaRPr lang="es-GT" sz="2000" b="1" dirty="0">
              <a:latin typeface="Helvetica" pitchFamily="2" charset="0"/>
            </a:endParaRPr>
          </a:p>
        </p:txBody>
      </p:sp>
      <p:grpSp>
        <p:nvGrpSpPr>
          <p:cNvPr id="7" name="Google Shape;10163;p49"/>
          <p:cNvGrpSpPr/>
          <p:nvPr/>
        </p:nvGrpSpPr>
        <p:grpSpPr>
          <a:xfrm>
            <a:off x="8165805" y="250076"/>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작업장 - 무료 사람들개 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472" y="2780467"/>
            <a:ext cx="1605217" cy="160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2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012730" y="790021"/>
            <a:ext cx="3278325" cy="1346563"/>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rPr>
              <a:t>Para Reflexionar</a:t>
            </a:r>
            <a:endParaRPr kumimoji="0" lang="es-GT"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400726" y="730393"/>
            <a:ext cx="3669382" cy="3639245"/>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marL="457200" lvl="0" indent="-457200">
              <a:buFont typeface="+mj-lt"/>
              <a:buAutoNum type="arabicPeriod" startAt="3"/>
              <a:defRPr/>
            </a:pPr>
            <a:r>
              <a:rPr lang="es-MX" sz="1800" dirty="0">
                <a:latin typeface="Helvetica" pitchFamily="2" charset="0"/>
              </a:rPr>
              <a:t>A pesar que Jesús nos habló del amor de Dios, ¿Por qué la gente sigue atribuyéndole a Dios las desgracias, las enfermedades y la muerte?</a:t>
            </a:r>
          </a:p>
          <a:p>
            <a:pPr lvl="0">
              <a:defRPr/>
            </a:pPr>
            <a:endParaRPr lang="es-MX" sz="1800" dirty="0">
              <a:latin typeface="Helvetica" pitchFamily="2" charset="0"/>
            </a:endParaRPr>
          </a:p>
          <a:p>
            <a:pPr marL="457200" lvl="0" indent="-457200">
              <a:buFont typeface="+mj-lt"/>
              <a:buAutoNum type="arabicPeriod" startAt="4"/>
              <a:defRPr/>
            </a:pPr>
            <a:r>
              <a:rPr lang="es-MX" sz="1800" dirty="0">
                <a:latin typeface="Helvetica" pitchFamily="2" charset="0"/>
              </a:rPr>
              <a:t>¿Alguna vez culpaste a Dios por alguna desgracia que sufriste? ¿Qué piensas ahora? Para seguir descubriendo</a:t>
            </a:r>
            <a:endParaRPr lang="es-GT" sz="1800" b="1" dirty="0">
              <a:latin typeface="Helvetica" pitchFamily="2" charset="0"/>
            </a:endParaRPr>
          </a:p>
        </p:txBody>
      </p:sp>
      <p:grpSp>
        <p:nvGrpSpPr>
          <p:cNvPr id="7" name="Google Shape;10163;p49"/>
          <p:cNvGrpSpPr/>
          <p:nvPr/>
        </p:nvGrpSpPr>
        <p:grpSpPr>
          <a:xfrm>
            <a:off x="8165805" y="250076"/>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작업장 - 무료 사람들개 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472" y="2780467"/>
            <a:ext cx="1605217" cy="160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4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6D90FF"/>
          </a:solidFill>
          <a:ln>
            <a:solidFill>
              <a:srgbClr val="00206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rgbClr val="001642"/>
                </a:solidFill>
                <a:latin typeface="Script MT Bold" panose="03040602040607080904" pitchFamily="66" charset="0"/>
              </a:rPr>
              <a:t>Enlace</a:t>
            </a:r>
            <a:endParaRPr lang="es-GT" sz="4000" b="1" spc="100" dirty="0">
              <a:solidFill>
                <a:srgbClr val="001642"/>
              </a:solidFill>
              <a:latin typeface="Script MT Bold" panose="03040602040607080904" pitchFamily="66" charset="0"/>
            </a:endParaRPr>
          </a:p>
        </p:txBody>
      </p:sp>
      <p:pic>
        <p:nvPicPr>
          <p:cNvPr id="8" name="Picture 2" descr="Cadena Enlace Icono En Color Azul. Ilustració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39" y="2267874"/>
            <a:ext cx="1748391" cy="174839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4067;p31"/>
          <p:cNvSpPr/>
          <p:nvPr/>
        </p:nvSpPr>
        <p:spPr>
          <a:xfrm rot="5253523">
            <a:off x="4278112" y="652805"/>
            <a:ext cx="3695842" cy="4129841"/>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marL="285750" lvl="0" indent="-285750" algn="ctr">
              <a:buClrTx/>
              <a:buFont typeface="Wingdings" panose="05000000000000000000" pitchFamily="2" charset="2"/>
              <a:buChar char="§"/>
              <a:defRPr/>
            </a:pPr>
            <a:r>
              <a:rPr lang="es-MX" sz="1600" dirty="0">
                <a:latin typeface="Helvetica" pitchFamily="2" charset="0"/>
              </a:rPr>
              <a:t>Hemos visto que Dios en su bondad ha decidido crear y redimir a la persona humana, sin embargo la experiencia nos hace encontrarnos a diario con el mal, la muerte y el sufrimiento, a los cuales muchas veces no les encontramos explicación.</a:t>
            </a:r>
          </a:p>
          <a:p>
            <a:pPr lvl="0" algn="ctr">
              <a:buClrTx/>
              <a:defRPr/>
            </a:pPr>
            <a:endParaRPr lang="es-MX" sz="1000" dirty="0">
              <a:latin typeface="Helvetica" pitchFamily="2" charset="0"/>
            </a:endParaRPr>
          </a:p>
          <a:p>
            <a:pPr marL="285750" lvl="0" indent="-285750" algn="ctr">
              <a:buClrTx/>
              <a:buFont typeface="Wingdings" panose="05000000000000000000" pitchFamily="2" charset="2"/>
              <a:buChar char="§"/>
              <a:defRPr/>
            </a:pPr>
            <a:r>
              <a:rPr lang="es-MX" sz="1600" dirty="0">
                <a:latin typeface="Helvetica" pitchFamily="2" charset="0"/>
              </a:rPr>
              <a:t>En este taller veremos que muchas veces son las personas humanas que en su libertad provocan o sufren el mal, el cual algunas veces viene atribuido falsamente a Dios.</a:t>
            </a:r>
            <a:endParaRPr lang="es-GT" sz="1600" dirty="0">
              <a:solidFill>
                <a:prstClr val="black"/>
              </a:solidFill>
              <a:latin typeface="Helvetica" pitchFamily="2" charset="0"/>
            </a:endParaRPr>
          </a:p>
        </p:txBody>
      </p:sp>
      <p:grpSp>
        <p:nvGrpSpPr>
          <p:cNvPr id="10" name="Google Shape;10163;p49"/>
          <p:cNvGrpSpPr/>
          <p:nvPr/>
        </p:nvGrpSpPr>
        <p:grpSpPr>
          <a:xfrm>
            <a:off x="8121731" y="199210"/>
            <a:ext cx="596950" cy="787025"/>
            <a:chOff x="5055688" y="2345363"/>
            <a:chExt cx="596950" cy="787025"/>
          </a:xfrm>
          <a:solidFill>
            <a:srgbClr val="00206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25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491268" y="1179299"/>
            <a:ext cx="3638487" cy="3032471"/>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lvl="0" algn="ctr">
              <a:defRPr/>
            </a:pPr>
            <a:r>
              <a:rPr lang="es-MX" sz="2400" dirty="0">
                <a:latin typeface="Helvetica" pitchFamily="2" charset="0"/>
              </a:rPr>
              <a:t>Reflexionar y profundizar el tema del sufrimiento humano desde una óptica del Dios revelado en Jesucristo.</a:t>
            </a:r>
            <a:endParaRPr lang="es-GT" sz="2400" dirty="0">
              <a:latin typeface="Helvetica" pitchFamily="2"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268634" y="1090378"/>
            <a:ext cx="2717846" cy="803658"/>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rPr>
              <a:t>Objetivo</a:t>
            </a:r>
            <a:endParaRPr kumimoji="0" lang="es-GT" sz="4000" b="1" i="0" u="none" strike="noStrike" kern="0" cap="none" spc="100" normalizeH="0" baseline="0" noProof="0" dirty="0">
              <a:ln>
                <a:noFill/>
              </a:ln>
              <a:solidFill>
                <a:srgbClr val="001642"/>
              </a:solidFill>
              <a:effectLst/>
              <a:uLnTx/>
              <a:uFillTx/>
              <a:latin typeface="Script MT Bold" panose="03040602040607080904" pitchFamily="66" charset="0"/>
              <a:ea typeface="+mn-ea"/>
              <a:cs typeface="+mn-cs"/>
            </a:endParaRPr>
          </a:p>
        </p:txBody>
      </p:sp>
      <p:pic>
        <p:nvPicPr>
          <p:cNvPr id="9" name="Picture 2" descr="Objetivo - Iconos gratis de márk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808" y="2702764"/>
            <a:ext cx="1195467" cy="11954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10163;p49"/>
          <p:cNvGrpSpPr/>
          <p:nvPr/>
        </p:nvGrpSpPr>
        <p:grpSpPr>
          <a:xfrm>
            <a:off x="7889359" y="186281"/>
            <a:ext cx="596950" cy="787025"/>
            <a:chOff x="5055688" y="2345363"/>
            <a:chExt cx="596950" cy="787025"/>
          </a:xfrm>
          <a:solidFill>
            <a:srgbClr val="002060"/>
          </a:solidFill>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181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1642"/>
                </a:solidFill>
                <a:effectLst/>
                <a:uLnTx/>
                <a:uFillTx/>
                <a:latin typeface="Script MT Bold" panose="03040602040607080904" pitchFamily="66" charset="0"/>
                <a:ea typeface="+mn-ea"/>
                <a:cs typeface="+mn-cs"/>
              </a:rPr>
              <a:t>La Palabra</a:t>
            </a:r>
            <a:endParaRPr kumimoji="0" lang="es-GT" sz="4000" b="1" i="0" u="none" strike="noStrike" kern="1200" cap="none" spc="100" normalizeH="0" baseline="0" noProof="0" dirty="0">
              <a:ln>
                <a:noFill/>
              </a:ln>
              <a:solidFill>
                <a:srgbClr val="001642"/>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650271" y="763123"/>
            <a:ext cx="3144931" cy="404797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defRPr/>
            </a:pPr>
            <a:r>
              <a:rPr lang="es-MX" sz="1800" dirty="0">
                <a:latin typeface="Helvetica" pitchFamily="2" charset="0"/>
              </a:rPr>
              <a:t>«Al pasar, Jesús vio a un hombre que era ciego de nacimiento. Sus discípulos le preguntaron: “Maestro, ¿quién ha pecado para que esté ciego: él o sus padre?” Jesús respondió: “Ni él pecó ni sus padres; es para que se manifiesten en él las obras de Dios”». </a:t>
            </a:r>
          </a:p>
          <a:p>
            <a:pPr lvl="0" algn="ctr">
              <a:defRPr/>
            </a:pPr>
            <a:endParaRPr lang="es-MX" sz="1000" dirty="0">
              <a:latin typeface="Helvetica" pitchFamily="2" charset="0"/>
            </a:endParaRPr>
          </a:p>
          <a:p>
            <a:pPr lvl="0">
              <a:defRPr/>
            </a:pPr>
            <a:r>
              <a:rPr lang="es-MX" dirty="0">
                <a:latin typeface="Helvetica" pitchFamily="2" charset="0"/>
              </a:rPr>
              <a:t>(</a:t>
            </a:r>
            <a:r>
              <a:rPr lang="es-MX" dirty="0" err="1">
                <a:latin typeface="Helvetica" pitchFamily="2" charset="0"/>
              </a:rPr>
              <a:t>Jn</a:t>
            </a:r>
            <a:r>
              <a:rPr lang="es-MX" dirty="0">
                <a:latin typeface="Helvetica" pitchFamily="2" charset="0"/>
              </a:rPr>
              <a:t> 9, 1-3)</a:t>
            </a:r>
            <a:endParaRPr lang="es-GT" dirty="0">
              <a:latin typeface="Helvetica" pitchFamily="2" charset="0"/>
            </a:endParaRPr>
          </a:p>
        </p:txBody>
      </p:sp>
      <p:pic>
        <p:nvPicPr>
          <p:cNvPr id="14" name="Imagen 13"/>
          <p:cNvPicPr>
            <a:picLocks noChangeAspect="1"/>
          </p:cNvPicPr>
          <p:nvPr/>
        </p:nvPicPr>
        <p:blipFill>
          <a:blip r:embed="rId3"/>
          <a:stretch>
            <a:fillRect/>
          </a:stretch>
        </p:blipFill>
        <p:spPr>
          <a:xfrm>
            <a:off x="1289097" y="2502568"/>
            <a:ext cx="2489736" cy="1556085"/>
          </a:xfrm>
          <a:prstGeom prst="ellipse">
            <a:avLst/>
          </a:prstGeom>
          <a:ln>
            <a:noFill/>
          </a:ln>
          <a:effectLst>
            <a:softEdge rad="112500"/>
          </a:effectLst>
        </p:spPr>
      </p:pic>
      <p:grpSp>
        <p:nvGrpSpPr>
          <p:cNvPr id="15" name="Google Shape;10163;p49"/>
          <p:cNvGrpSpPr/>
          <p:nvPr/>
        </p:nvGrpSpPr>
        <p:grpSpPr>
          <a:xfrm>
            <a:off x="8165805" y="122485"/>
            <a:ext cx="596950" cy="787025"/>
            <a:chOff x="5055688" y="2345363"/>
            <a:chExt cx="596950" cy="787025"/>
          </a:xfrm>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7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253280" y="576906"/>
            <a:ext cx="4806737" cy="75049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En grupos reflexionar:</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2067211" y="1520456"/>
            <a:ext cx="5157611" cy="3009015"/>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342900" lvl="0" indent="-342900">
              <a:buClrTx/>
              <a:buFont typeface="+mj-lt"/>
              <a:buAutoNum type="arabicPeriod"/>
              <a:defRPr/>
            </a:pPr>
            <a:r>
              <a:rPr lang="es-MX" sz="1800" dirty="0">
                <a:latin typeface="Helvetica" pitchFamily="2" charset="0"/>
              </a:rPr>
              <a:t>¿Alguna vez nos hemos encontrado con algún mal inexplicable?</a:t>
            </a:r>
          </a:p>
          <a:p>
            <a:pPr marL="342900" lvl="0" indent="-342900">
              <a:buClrTx/>
              <a:buFont typeface="+mj-lt"/>
              <a:buAutoNum type="arabicPeriod"/>
              <a:defRPr/>
            </a:pPr>
            <a:endParaRPr lang="es-MX" sz="900" dirty="0">
              <a:latin typeface="Helvetica" pitchFamily="2" charset="0"/>
            </a:endParaRPr>
          </a:p>
          <a:p>
            <a:pPr marL="342900" lvl="0" indent="-342900">
              <a:buClrTx/>
              <a:buFont typeface="+mj-lt"/>
              <a:buAutoNum type="arabicPeriod"/>
              <a:defRPr/>
            </a:pPr>
            <a:r>
              <a:rPr lang="es-MX" sz="1800" dirty="0">
                <a:latin typeface="Helvetica" pitchFamily="2" charset="0"/>
              </a:rPr>
              <a:t>¿Hemos acusado a Dios alguna vez de algún sufrimiento?</a:t>
            </a:r>
          </a:p>
          <a:p>
            <a:pPr marL="342900" lvl="0" indent="-342900">
              <a:buClrTx/>
              <a:buFont typeface="+mj-lt"/>
              <a:buAutoNum type="arabicPeriod"/>
              <a:defRPr/>
            </a:pPr>
            <a:endParaRPr lang="es-MX" sz="900" dirty="0">
              <a:latin typeface="Helvetica" pitchFamily="2" charset="0"/>
            </a:endParaRPr>
          </a:p>
          <a:p>
            <a:pPr marL="342900" lvl="0" indent="-342900">
              <a:buClrTx/>
              <a:buFont typeface="+mj-lt"/>
              <a:buAutoNum type="arabicPeriod"/>
              <a:defRPr/>
            </a:pPr>
            <a:r>
              <a:rPr lang="es-MX" sz="1800" dirty="0">
                <a:latin typeface="Helvetica" pitchFamily="2" charset="0"/>
              </a:rPr>
              <a:t>¿Le hemos preguntado el por qué de algún sufrimiento?</a:t>
            </a:r>
          </a:p>
          <a:p>
            <a:pPr marL="342900" lvl="0" indent="-342900">
              <a:buClrTx/>
              <a:buFont typeface="+mj-lt"/>
              <a:buAutoNum type="arabicPeriod"/>
              <a:defRPr/>
            </a:pPr>
            <a:endParaRPr lang="es-MX" sz="900" dirty="0">
              <a:latin typeface="Helvetica" pitchFamily="2" charset="0"/>
            </a:endParaRPr>
          </a:p>
          <a:p>
            <a:pPr marL="342900" lvl="0" indent="-342900">
              <a:buClrTx/>
              <a:buFont typeface="+mj-lt"/>
              <a:buAutoNum type="arabicPeriod"/>
              <a:defRPr/>
            </a:pPr>
            <a:r>
              <a:rPr lang="es-MX" sz="1800" dirty="0">
                <a:latin typeface="Helvetica" pitchFamily="2" charset="0"/>
              </a:rPr>
              <a:t>¿Tiene razón el autor de la canción </a:t>
            </a:r>
            <a:r>
              <a:rPr lang="es-MX" dirty="0">
                <a:latin typeface="Helvetica" pitchFamily="2" charset="0"/>
              </a:rPr>
              <a:t>(Dímelo Dios, J. L. Perales) </a:t>
            </a:r>
            <a:r>
              <a:rPr lang="es-MX" sz="1800" dirty="0">
                <a:latin typeface="Helvetica" pitchFamily="2" charset="0"/>
              </a:rPr>
              <a:t>de cuestionar a Dios?</a:t>
            </a:r>
            <a:endParaRPr kumimoji="0" lang="es-GT" sz="1800" b="0" i="0" u="none" strike="noStrike" kern="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28346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208575" y="763697"/>
            <a:ext cx="2932543" cy="653362"/>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Un Dios Maléfico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733206" y="1903227"/>
            <a:ext cx="5883282" cy="240295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Sobre el origen del mal, en el Antiguo Testamento son innumerables los episodios en los que aparece Dios castigando a los hombres, aterrorizándolos, mandándoles catástrofes, pestes y sequías, y hasta fomentando la guerra entre ellos.</a:t>
            </a:r>
            <a:endParaRPr kumimoji="0" lang="es-GT" sz="2000" b="0" i="0" u="none" strike="noStrike" kern="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78390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498825" y="824073"/>
            <a:ext cx="4417654" cy="702731"/>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Los males que vienen del cielo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804009" y="2062716"/>
            <a:ext cx="5594634" cy="2264735"/>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En el Antiguo Testamento, Dios figura como responsable de todas las desgracias e infortunios, de enfermedades, muertes, males sociales, e incluso de los desastres de la naturaleza.</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345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665716" y="737224"/>
            <a:ext cx="3961426" cy="60458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Nada sin que Él lo mande</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669313" y="1637415"/>
            <a:ext cx="5954232" cy="282825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¿Cómo Israel pudo concebir una imagen tan espantosa de Dios?</a:t>
            </a:r>
          </a:p>
          <a:p>
            <a:pPr lvl="0" algn="ctr">
              <a:buClrTx/>
              <a:defRPr/>
            </a:pPr>
            <a:endParaRPr lang="es-MX" sz="900" dirty="0">
              <a:latin typeface="Helvetica" pitchFamily="2" charset="0"/>
            </a:endParaRPr>
          </a:p>
          <a:p>
            <a:pPr lvl="0" algn="ctr">
              <a:buClrTx/>
              <a:defRPr/>
            </a:pPr>
            <a:r>
              <a:rPr lang="es-MX" sz="1800" dirty="0">
                <a:latin typeface="Helvetica" pitchFamily="2" charset="0"/>
              </a:rPr>
              <a:t>Cuando se escribió el Antiguo Testamento, ninguna de las ciencias se había desarrollado, tampoco los conceptos de libertad y responsabilidad humanas.</a:t>
            </a:r>
          </a:p>
          <a:p>
            <a:pPr lvl="0" algn="ctr">
              <a:buClrTx/>
              <a:defRPr/>
            </a:pPr>
            <a:endParaRPr kumimoji="0" lang="es-MX" sz="9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lvl="0" algn="ctr">
              <a:buClrTx/>
              <a:defRPr/>
            </a:pPr>
            <a:r>
              <a:rPr lang="es-MX" sz="1800" dirty="0">
                <a:solidFill>
                  <a:sysClr val="windowText" lastClr="000000"/>
                </a:solidFill>
                <a:latin typeface="Helvetica" pitchFamily="2" charset="0"/>
                <a:ea typeface="+mn-ea"/>
                <a:cs typeface="+mn-cs"/>
              </a:rPr>
              <a:t>Cualquier cosa que ocurría, buena o mala, era obra de Dios. Él era el dueño de todo y, por lo tanto, el autor de todo.</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7289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518710" y="960700"/>
            <a:ext cx="4388627" cy="618211"/>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¡Que nadie se quede enfermo!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898197" y="2105248"/>
            <a:ext cx="5629655" cy="224347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Cuando Jesús llega, la situación no había cambiado, pero Él enseñó que Dios no manda males a nadie, ni a los justos ni a los pecadores. Él solo manda el bien.</a:t>
            </a:r>
          </a:p>
          <a:p>
            <a:pPr lvl="0" algn="ctr">
              <a:buClrTx/>
              <a:defRPr/>
            </a:pPr>
            <a:endPar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lvl="0" algn="ctr">
              <a:buClrTx/>
              <a:defRPr/>
            </a:pPr>
            <a:r>
              <a:rPr lang="es-MX" sz="2000" dirty="0">
                <a:solidFill>
                  <a:sysClr val="windowText" lastClr="000000"/>
                </a:solidFill>
                <a:latin typeface="Helvetica" pitchFamily="2" charset="0"/>
                <a:ea typeface="+mn-ea"/>
                <a:cs typeface="+mn-cs"/>
              </a:rPr>
              <a:t>Jesús comenzó a sanar y a resucitar en nombre de Dios.</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2616148310"/>
      </p:ext>
    </p:extLst>
  </p:cSld>
  <p:clrMapOvr>
    <a:masterClrMapping/>
  </p:clrMapOvr>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1023</Words>
  <Application>Microsoft Office PowerPoint</Application>
  <PresentationFormat>Presentación en pantalla (16:9)</PresentationFormat>
  <Paragraphs>84</Paragraphs>
  <Slides>20</Slides>
  <Notes>20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Helvetica</vt:lpstr>
      <vt:lpstr>Gantari</vt:lpstr>
      <vt:lpstr>Gantari ExtraBold</vt:lpstr>
      <vt:lpstr>Franklin Gothic Book</vt:lpstr>
      <vt:lpstr>Wingdings</vt:lpstr>
      <vt:lpstr>Arial</vt:lpstr>
      <vt:lpstr>Script MT Bold</vt:lpstr>
      <vt:lpstr>Calibri</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Vilma Eloisa Arango Granados</cp:lastModifiedBy>
  <cp:revision>50</cp:revision>
  <dcterms:modified xsi:type="dcterms:W3CDTF">2024-10-13T09:21:29Z</dcterms:modified>
</cp:coreProperties>
</file>