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8"/>
  </p:notesMasterIdLst>
  <p:sldIdLst>
    <p:sldId id="261" r:id="rId2"/>
    <p:sldId id="275" r:id="rId3"/>
    <p:sldId id="288" r:id="rId4"/>
    <p:sldId id="287" r:id="rId5"/>
    <p:sldId id="286" r:id="rId6"/>
    <p:sldId id="285" r:id="rId7"/>
    <p:sldId id="284" r:id="rId8"/>
    <p:sldId id="283" r:id="rId9"/>
    <p:sldId id="282" r:id="rId10"/>
    <p:sldId id="281" r:id="rId11"/>
    <p:sldId id="280" r:id="rId12"/>
    <p:sldId id="279" r:id="rId13"/>
    <p:sldId id="290" r:id="rId14"/>
    <p:sldId id="278" r:id="rId15"/>
    <p:sldId id="277" r:id="rId16"/>
    <p:sldId id="276"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Franklin Gothic Book" panose="020B0503020102020204" pitchFamily="34" charset="0"/>
      <p:regular r:id="rId23"/>
      <p:italic r:id="rId24"/>
    </p:embeddedFont>
    <p:embeddedFont>
      <p:font typeface="Gantari" panose="020B0604020202020204" charset="0"/>
      <p:regular r:id="rId25"/>
      <p:bold r:id="rId26"/>
      <p:italic r:id="rId27"/>
      <p:boldItalic r:id="rId28"/>
    </p:embeddedFont>
    <p:embeddedFont>
      <p:font typeface="Gantari ExtraBold" panose="020B0604020202020204" charset="0"/>
      <p:bold r:id="rId29"/>
      <p:boldItalic r:id="rId30"/>
    </p:embeddedFont>
    <p:embeddedFont>
      <p:font typeface="Helvetica" panose="020B0604020202020204" pitchFamily="34" charset="0"/>
      <p:regular r:id="rId31"/>
      <p:bold r:id="rId32"/>
      <p:italic r:id="rId33"/>
      <p:boldItalic r:id="rId34"/>
    </p:embeddedFont>
    <p:embeddedFont>
      <p:font typeface="Script MT Bold" panose="03040602040607080904" pitchFamily="66" charset="0"/>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009900"/>
    <a:srgbClr val="FFFF66"/>
    <a:srgbClr val="FFFF8B"/>
    <a:srgbClr val="66FF66"/>
    <a:srgbClr val="97FF97"/>
    <a:srgbClr val="6D90FF"/>
    <a:srgbClr val="5D84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0C25A6-C206-4629-B74B-BF99A75361A4}">
  <a:tblStyle styleId="{AC0C25A6-C206-4629-B74B-BF99A75361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94660"/>
  </p:normalViewPr>
  <p:slideViewPr>
    <p:cSldViewPr snapToGrid="0">
      <p:cViewPr varScale="1">
        <p:scale>
          <a:sx n="90" d="100"/>
          <a:sy n="90"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4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26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786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012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416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5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94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90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47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46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34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0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62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08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84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0" y="0"/>
            <a:ext cx="9144125" cy="5143391"/>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4" name="Google Shape;665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5" name="Google Shape;6655;p19"/>
          <p:cNvGrpSpPr/>
          <p:nvPr/>
        </p:nvGrpSpPr>
        <p:grpSpPr>
          <a:xfrm>
            <a:off x="553048" y="535000"/>
            <a:ext cx="8105852" cy="4302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4" name="Google Shape;667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6675" name="Google Shape;6675;p19"/>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6676" name="Google Shape;6676;p19"/>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7" name="Google Shape;6677;p1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580"/>
        <p:cNvGrpSpPr/>
        <p:nvPr/>
      </p:nvGrpSpPr>
      <p:grpSpPr>
        <a:xfrm>
          <a:off x="0" y="0"/>
          <a:ext cx="0" cy="0"/>
          <a:chOff x="0" y="0"/>
          <a:chExt cx="0" cy="0"/>
        </a:xfrm>
      </p:grpSpPr>
      <p:grpSp>
        <p:nvGrpSpPr>
          <p:cNvPr id="1581" name="Google Shape;1581;p6"/>
          <p:cNvGrpSpPr/>
          <p:nvPr/>
        </p:nvGrpSpPr>
        <p:grpSpPr>
          <a:xfrm>
            <a:off x="0" y="0"/>
            <a:ext cx="9144125" cy="5143391"/>
            <a:chOff x="0" y="0"/>
            <a:chExt cx="9144125" cy="5143391"/>
          </a:xfrm>
        </p:grpSpPr>
        <p:sp>
          <p:nvSpPr>
            <p:cNvPr id="1582" name="Google Shape;1582;p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6"/>
          <p:cNvGrpSpPr/>
          <p:nvPr/>
        </p:nvGrpSpPr>
        <p:grpSpPr>
          <a:xfrm>
            <a:off x="553048" y="535000"/>
            <a:ext cx="8105852" cy="4302000"/>
            <a:chOff x="553048" y="535000"/>
            <a:chExt cx="8105852" cy="4302000"/>
          </a:xfrm>
        </p:grpSpPr>
        <p:sp>
          <p:nvSpPr>
            <p:cNvPr id="1944" name="Google Shape;1944;p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61" r:id="rId9"/>
    <p:sldLayoutId id="2147483665"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8" name="Google Shape;2587;p63">
            <a:extLst>
              <a:ext uri="{FF2B5EF4-FFF2-40B4-BE49-F238E27FC236}">
                <a16:creationId xmlns:a16="http://schemas.microsoft.com/office/drawing/2014/main" id="{3D26942F-C0F8-4E53-8849-0959FCCF5873}"/>
              </a:ext>
            </a:extLst>
          </p:cNvPr>
          <p:cNvSpPr/>
          <p:nvPr/>
        </p:nvSpPr>
        <p:spPr>
          <a:xfrm>
            <a:off x="1125031" y="1226379"/>
            <a:ext cx="3368558" cy="2896764"/>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1">
              <a:lumMod val="75000"/>
            </a:schemeClr>
          </a:solidFill>
          <a:ln w="952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ítulo 1">
            <a:extLst>
              <a:ext uri="{FF2B5EF4-FFF2-40B4-BE49-F238E27FC236}">
                <a16:creationId xmlns:a16="http://schemas.microsoft.com/office/drawing/2014/main" id="{C0C11B56-C68E-4B9C-BD94-5B7B2708B668}"/>
              </a:ext>
            </a:extLst>
          </p:cNvPr>
          <p:cNvSpPr txBox="1">
            <a:spLocks/>
          </p:cNvSpPr>
          <p:nvPr/>
        </p:nvSpPr>
        <p:spPr>
          <a:xfrm>
            <a:off x="1294171" y="1435396"/>
            <a:ext cx="3030278" cy="1945757"/>
          </a:xfrm>
          <a:prstGeom prst="rect">
            <a:avLst/>
          </a:prstGeom>
          <a:solidFill>
            <a:srgbClr val="FFFF8B"/>
          </a:solidFill>
          <a:scene3d>
            <a:camera prst="orthographicFront"/>
            <a:lightRig rig="threePt" dir="t"/>
          </a:scene3d>
          <a:sp3d>
            <a:bevelT/>
          </a:sp3d>
        </p:spPr>
        <p:txBody>
          <a:bodyPr vert="horz" lIns="0" tIns="0" rIns="0" bIns="0" rtlCol="0" anchor="ctr">
            <a:normAutofit/>
          </a:bodyPr>
          <a:lstStyle>
            <a:lvl1pPr algn="l" defTabSz="914400" rtl="0" eaLnBrk="1" latinLnBrk="0" hangingPunct="1">
              <a:lnSpc>
                <a:spcPct val="100000"/>
              </a:lnSpc>
              <a:spcBef>
                <a:spcPct val="0"/>
              </a:spcBef>
              <a:buNone/>
              <a:defRPr sz="5200" b="1" kern="1200">
                <a:solidFill>
                  <a:schemeClr val="accent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rPr>
              <a:t>Tema # 3</a:t>
            </a:r>
            <a:endParaRPr kumimoji="0" lang="es-GT" sz="48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endParaRPr>
          </a:p>
        </p:txBody>
      </p:sp>
      <p:grpSp>
        <p:nvGrpSpPr>
          <p:cNvPr id="14" name="Google Shape;2583;p63">
            <a:extLst>
              <a:ext uri="{FF2B5EF4-FFF2-40B4-BE49-F238E27FC236}">
                <a16:creationId xmlns:a16="http://schemas.microsoft.com/office/drawing/2014/main" id="{0FEEB1D3-4942-4948-A95D-D646AE5C1D9E}"/>
              </a:ext>
            </a:extLst>
          </p:cNvPr>
          <p:cNvGrpSpPr/>
          <p:nvPr/>
        </p:nvGrpSpPr>
        <p:grpSpPr>
          <a:xfrm rot="5400000">
            <a:off x="4698608" y="1136707"/>
            <a:ext cx="3519379" cy="3266158"/>
            <a:chOff x="335425" y="271300"/>
            <a:chExt cx="1782025" cy="1463375"/>
          </a:xfrm>
        </p:grpSpPr>
        <p:sp>
          <p:nvSpPr>
            <p:cNvPr id="15" name="Google Shape;2584;p63">
              <a:extLst>
                <a:ext uri="{FF2B5EF4-FFF2-40B4-BE49-F238E27FC236}">
                  <a16:creationId xmlns:a16="http://schemas.microsoft.com/office/drawing/2014/main" id="{4FDF3125-E433-4C1D-B3D4-277A95D5F328}"/>
                </a:ext>
              </a:extLst>
            </p:cNvPr>
            <p:cNvSpPr/>
            <p:nvPr/>
          </p:nvSpPr>
          <p:spPr>
            <a:xfrm>
              <a:off x="451750" y="434175"/>
              <a:ext cx="1665700" cy="1300500"/>
            </a:xfrm>
            <a:custGeom>
              <a:avLst/>
              <a:gdLst/>
              <a:ahLst/>
              <a:cxnLst/>
              <a:rect l="l" t="t" r="r" b="b"/>
              <a:pathLst>
                <a:path w="66628" h="52020" extrusionOk="0">
                  <a:moveTo>
                    <a:pt x="1096" y="1"/>
                  </a:moveTo>
                  <a:cubicBezTo>
                    <a:pt x="1164" y="937"/>
                    <a:pt x="1050" y="1895"/>
                    <a:pt x="890" y="2808"/>
                  </a:cubicBezTo>
                  <a:cubicBezTo>
                    <a:pt x="753" y="3584"/>
                    <a:pt x="571" y="4337"/>
                    <a:pt x="731" y="5159"/>
                  </a:cubicBezTo>
                  <a:cubicBezTo>
                    <a:pt x="845" y="5775"/>
                    <a:pt x="1347" y="6118"/>
                    <a:pt x="1507" y="6666"/>
                  </a:cubicBezTo>
                  <a:cubicBezTo>
                    <a:pt x="1575" y="6985"/>
                    <a:pt x="1438" y="7305"/>
                    <a:pt x="1621" y="7579"/>
                  </a:cubicBezTo>
                  <a:cubicBezTo>
                    <a:pt x="1872" y="7944"/>
                    <a:pt x="2214" y="7944"/>
                    <a:pt x="2328" y="8492"/>
                  </a:cubicBezTo>
                  <a:cubicBezTo>
                    <a:pt x="2442" y="9085"/>
                    <a:pt x="1917" y="9633"/>
                    <a:pt x="2260" y="10204"/>
                  </a:cubicBezTo>
                  <a:cubicBezTo>
                    <a:pt x="2420" y="10455"/>
                    <a:pt x="2648" y="10569"/>
                    <a:pt x="2762" y="10843"/>
                  </a:cubicBezTo>
                  <a:cubicBezTo>
                    <a:pt x="2808" y="10957"/>
                    <a:pt x="3036" y="11459"/>
                    <a:pt x="3013" y="11596"/>
                  </a:cubicBezTo>
                  <a:cubicBezTo>
                    <a:pt x="2990" y="11847"/>
                    <a:pt x="2511" y="12258"/>
                    <a:pt x="2351" y="12463"/>
                  </a:cubicBezTo>
                  <a:cubicBezTo>
                    <a:pt x="2146" y="12737"/>
                    <a:pt x="1940" y="12943"/>
                    <a:pt x="1712" y="13194"/>
                  </a:cubicBezTo>
                  <a:cubicBezTo>
                    <a:pt x="1415" y="13559"/>
                    <a:pt x="1119" y="13901"/>
                    <a:pt x="776" y="14244"/>
                  </a:cubicBezTo>
                  <a:cubicBezTo>
                    <a:pt x="480" y="14540"/>
                    <a:pt x="365" y="14700"/>
                    <a:pt x="662" y="15157"/>
                  </a:cubicBezTo>
                  <a:cubicBezTo>
                    <a:pt x="776" y="15316"/>
                    <a:pt x="1004" y="15385"/>
                    <a:pt x="1096" y="15568"/>
                  </a:cubicBezTo>
                  <a:cubicBezTo>
                    <a:pt x="1210" y="15864"/>
                    <a:pt x="1050" y="16366"/>
                    <a:pt x="1004" y="16640"/>
                  </a:cubicBezTo>
                  <a:cubicBezTo>
                    <a:pt x="845" y="17736"/>
                    <a:pt x="708" y="18809"/>
                    <a:pt x="525" y="19859"/>
                  </a:cubicBezTo>
                  <a:cubicBezTo>
                    <a:pt x="388" y="20566"/>
                    <a:pt x="525" y="21274"/>
                    <a:pt x="480" y="21981"/>
                  </a:cubicBezTo>
                  <a:cubicBezTo>
                    <a:pt x="457" y="22278"/>
                    <a:pt x="297" y="22552"/>
                    <a:pt x="274" y="22826"/>
                  </a:cubicBezTo>
                  <a:cubicBezTo>
                    <a:pt x="251" y="23260"/>
                    <a:pt x="594" y="23876"/>
                    <a:pt x="822" y="24264"/>
                  </a:cubicBezTo>
                  <a:cubicBezTo>
                    <a:pt x="1096" y="24652"/>
                    <a:pt x="1507" y="25017"/>
                    <a:pt x="1735" y="25451"/>
                  </a:cubicBezTo>
                  <a:cubicBezTo>
                    <a:pt x="2146" y="26295"/>
                    <a:pt x="1849"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82" y="32527"/>
                    <a:pt x="822" y="32869"/>
                  </a:cubicBezTo>
                  <a:cubicBezTo>
                    <a:pt x="594" y="33326"/>
                    <a:pt x="799" y="33599"/>
                    <a:pt x="868" y="34010"/>
                  </a:cubicBezTo>
                  <a:cubicBezTo>
                    <a:pt x="982" y="34764"/>
                    <a:pt x="685" y="35517"/>
                    <a:pt x="685" y="36270"/>
                  </a:cubicBezTo>
                  <a:cubicBezTo>
                    <a:pt x="685" y="36818"/>
                    <a:pt x="457" y="37137"/>
                    <a:pt x="480" y="37708"/>
                  </a:cubicBezTo>
                  <a:cubicBezTo>
                    <a:pt x="480" y="38210"/>
                    <a:pt x="502"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1" y="45651"/>
                  </a:cubicBezTo>
                  <a:cubicBezTo>
                    <a:pt x="1986" y="46245"/>
                    <a:pt x="1940" y="46792"/>
                    <a:pt x="1940" y="47409"/>
                  </a:cubicBezTo>
                  <a:cubicBezTo>
                    <a:pt x="1940" y="47660"/>
                    <a:pt x="2009" y="48230"/>
                    <a:pt x="1963" y="48459"/>
                  </a:cubicBezTo>
                  <a:cubicBezTo>
                    <a:pt x="1849" y="48824"/>
                    <a:pt x="1781" y="48641"/>
                    <a:pt x="1507" y="48892"/>
                  </a:cubicBezTo>
                  <a:cubicBezTo>
                    <a:pt x="1119" y="49303"/>
                    <a:pt x="936" y="50125"/>
                    <a:pt x="685" y="50627"/>
                  </a:cubicBezTo>
                  <a:cubicBezTo>
                    <a:pt x="480" y="51061"/>
                    <a:pt x="365" y="51540"/>
                    <a:pt x="297" y="52019"/>
                  </a:cubicBezTo>
                  <a:lnTo>
                    <a:pt x="65281" y="52019"/>
                  </a:lnTo>
                  <a:cubicBezTo>
                    <a:pt x="65303" y="51814"/>
                    <a:pt x="65326" y="51609"/>
                    <a:pt x="65372"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35" y="43985"/>
                  </a:cubicBezTo>
                  <a:cubicBezTo>
                    <a:pt x="65258" y="43392"/>
                    <a:pt x="64938" y="42867"/>
                    <a:pt x="64824" y="42296"/>
                  </a:cubicBezTo>
                  <a:cubicBezTo>
                    <a:pt x="64756" y="41839"/>
                    <a:pt x="64824" y="41429"/>
                    <a:pt x="64733" y="40972"/>
                  </a:cubicBezTo>
                  <a:cubicBezTo>
                    <a:pt x="64573" y="40082"/>
                    <a:pt x="64368" y="39146"/>
                    <a:pt x="64368" y="38210"/>
                  </a:cubicBezTo>
                  <a:cubicBezTo>
                    <a:pt x="64368" y="37480"/>
                    <a:pt x="64368"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98" y="24104"/>
                    <a:pt x="65235" y="23191"/>
                  </a:cubicBezTo>
                  <a:cubicBezTo>
                    <a:pt x="65303" y="22826"/>
                    <a:pt x="65646" y="22461"/>
                    <a:pt x="65669" y="22118"/>
                  </a:cubicBezTo>
                  <a:cubicBezTo>
                    <a:pt x="65623" y="21913"/>
                    <a:pt x="65532" y="21730"/>
                    <a:pt x="65372" y="21571"/>
                  </a:cubicBezTo>
                  <a:cubicBezTo>
                    <a:pt x="65098" y="21068"/>
                    <a:pt x="64961" y="20543"/>
                    <a:pt x="64984" y="19973"/>
                  </a:cubicBezTo>
                  <a:cubicBezTo>
                    <a:pt x="64984" y="19402"/>
                    <a:pt x="65007" y="18854"/>
                    <a:pt x="65007" y="18284"/>
                  </a:cubicBezTo>
                  <a:cubicBezTo>
                    <a:pt x="65029" y="18033"/>
                    <a:pt x="64984" y="17804"/>
                    <a:pt x="64847" y="17622"/>
                  </a:cubicBezTo>
                  <a:cubicBezTo>
                    <a:pt x="64550" y="15819"/>
                    <a:pt x="64893" y="13947"/>
                    <a:pt x="65349" y="12235"/>
                  </a:cubicBezTo>
                  <a:cubicBezTo>
                    <a:pt x="65714" y="10888"/>
                    <a:pt x="66079" y="9975"/>
                    <a:pt x="66034" y="8651"/>
                  </a:cubicBezTo>
                  <a:cubicBezTo>
                    <a:pt x="66034" y="7670"/>
                    <a:pt x="66057" y="6688"/>
                    <a:pt x="66057" y="5707"/>
                  </a:cubicBezTo>
                  <a:cubicBezTo>
                    <a:pt x="66057" y="4589"/>
                    <a:pt x="66239" y="3470"/>
                    <a:pt x="66262" y="2352"/>
                  </a:cubicBezTo>
                  <a:cubicBezTo>
                    <a:pt x="66285" y="1553"/>
                    <a:pt x="66148" y="777"/>
                    <a:pt x="66079" y="1"/>
                  </a:cubicBezTo>
                  <a:close/>
                </a:path>
              </a:pathLst>
            </a:custGeom>
            <a:solidFill>
              <a:schemeClr val="accent1">
                <a:lumMod val="75000"/>
              </a:schemeClr>
            </a:solidFill>
            <a:ln>
              <a:noFill/>
            </a:ln>
          </p:spPr>
          <p:txBody>
            <a:bodyPr spcFirstLastPara="1" vert="vert270"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6" name="Google Shape;2585;p63">
              <a:extLst>
                <a:ext uri="{FF2B5EF4-FFF2-40B4-BE49-F238E27FC236}">
                  <a16:creationId xmlns:a16="http://schemas.microsoft.com/office/drawing/2014/main" id="{6E2C2F5D-938B-43F1-87F9-CC7824A1D2B0}"/>
                </a:ext>
              </a:extLst>
            </p:cNvPr>
            <p:cNvSpPr/>
            <p:nvPr/>
          </p:nvSpPr>
          <p:spPr>
            <a:xfrm>
              <a:off x="335425" y="271300"/>
              <a:ext cx="1610399" cy="1300500"/>
            </a:xfrm>
            <a:custGeom>
              <a:avLst/>
              <a:gdLst/>
              <a:ahLst/>
              <a:cxnLst/>
              <a:rect l="l" t="t" r="r" b="b"/>
              <a:pathLst>
                <a:path w="66628" h="52020" extrusionOk="0">
                  <a:moveTo>
                    <a:pt x="1096" y="1"/>
                  </a:moveTo>
                  <a:cubicBezTo>
                    <a:pt x="1164" y="937"/>
                    <a:pt x="1027" y="1895"/>
                    <a:pt x="890" y="2808"/>
                  </a:cubicBezTo>
                  <a:cubicBezTo>
                    <a:pt x="753" y="3584"/>
                    <a:pt x="548" y="4337"/>
                    <a:pt x="708" y="5159"/>
                  </a:cubicBezTo>
                  <a:cubicBezTo>
                    <a:pt x="845" y="5775"/>
                    <a:pt x="1347" y="6118"/>
                    <a:pt x="1507" y="6666"/>
                  </a:cubicBezTo>
                  <a:cubicBezTo>
                    <a:pt x="1575" y="6985"/>
                    <a:pt x="1438" y="7305"/>
                    <a:pt x="1621" y="7579"/>
                  </a:cubicBezTo>
                  <a:cubicBezTo>
                    <a:pt x="1849" y="7944"/>
                    <a:pt x="2214" y="7944"/>
                    <a:pt x="2328" y="8492"/>
                  </a:cubicBezTo>
                  <a:cubicBezTo>
                    <a:pt x="2442" y="9085"/>
                    <a:pt x="1917" y="9633"/>
                    <a:pt x="2260" y="10204"/>
                  </a:cubicBezTo>
                  <a:cubicBezTo>
                    <a:pt x="2397" y="10455"/>
                    <a:pt x="2625" y="10569"/>
                    <a:pt x="2762" y="10843"/>
                  </a:cubicBezTo>
                  <a:cubicBezTo>
                    <a:pt x="2808" y="10957"/>
                    <a:pt x="3036" y="11459"/>
                    <a:pt x="3013" y="11596"/>
                  </a:cubicBezTo>
                  <a:cubicBezTo>
                    <a:pt x="2990" y="11847"/>
                    <a:pt x="2488" y="12258"/>
                    <a:pt x="2351" y="12463"/>
                  </a:cubicBezTo>
                  <a:cubicBezTo>
                    <a:pt x="2146" y="12737"/>
                    <a:pt x="1940" y="12943"/>
                    <a:pt x="1712" y="13194"/>
                  </a:cubicBezTo>
                  <a:cubicBezTo>
                    <a:pt x="1415" y="13559"/>
                    <a:pt x="1119" y="13901"/>
                    <a:pt x="776" y="14244"/>
                  </a:cubicBezTo>
                  <a:cubicBezTo>
                    <a:pt x="479" y="14540"/>
                    <a:pt x="365" y="14700"/>
                    <a:pt x="662" y="15157"/>
                  </a:cubicBezTo>
                  <a:cubicBezTo>
                    <a:pt x="776" y="15316"/>
                    <a:pt x="1004" y="15385"/>
                    <a:pt x="1073" y="15568"/>
                  </a:cubicBezTo>
                  <a:cubicBezTo>
                    <a:pt x="1210" y="15864"/>
                    <a:pt x="1050" y="16366"/>
                    <a:pt x="1004" y="16640"/>
                  </a:cubicBezTo>
                  <a:cubicBezTo>
                    <a:pt x="822" y="17736"/>
                    <a:pt x="708" y="18809"/>
                    <a:pt x="502" y="19859"/>
                  </a:cubicBezTo>
                  <a:cubicBezTo>
                    <a:pt x="388" y="20566"/>
                    <a:pt x="525" y="21274"/>
                    <a:pt x="479" y="21981"/>
                  </a:cubicBezTo>
                  <a:cubicBezTo>
                    <a:pt x="457" y="22278"/>
                    <a:pt x="297" y="22552"/>
                    <a:pt x="274" y="22826"/>
                  </a:cubicBezTo>
                  <a:cubicBezTo>
                    <a:pt x="228" y="23260"/>
                    <a:pt x="594" y="23876"/>
                    <a:pt x="822" y="24264"/>
                  </a:cubicBezTo>
                  <a:cubicBezTo>
                    <a:pt x="1096" y="24652"/>
                    <a:pt x="1507" y="25017"/>
                    <a:pt x="1735" y="25451"/>
                  </a:cubicBezTo>
                  <a:cubicBezTo>
                    <a:pt x="2146" y="26295"/>
                    <a:pt x="1826"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59" y="32527"/>
                    <a:pt x="822" y="32869"/>
                  </a:cubicBezTo>
                  <a:cubicBezTo>
                    <a:pt x="594" y="33326"/>
                    <a:pt x="799" y="33599"/>
                    <a:pt x="867" y="34010"/>
                  </a:cubicBezTo>
                  <a:cubicBezTo>
                    <a:pt x="982" y="34764"/>
                    <a:pt x="685" y="35517"/>
                    <a:pt x="685" y="36270"/>
                  </a:cubicBezTo>
                  <a:cubicBezTo>
                    <a:pt x="662" y="36818"/>
                    <a:pt x="457" y="37137"/>
                    <a:pt x="457" y="37708"/>
                  </a:cubicBezTo>
                  <a:cubicBezTo>
                    <a:pt x="479" y="38210"/>
                    <a:pt x="479"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0" y="45651"/>
                  </a:cubicBezTo>
                  <a:cubicBezTo>
                    <a:pt x="1986" y="46245"/>
                    <a:pt x="1940" y="46792"/>
                    <a:pt x="1940" y="47409"/>
                  </a:cubicBezTo>
                  <a:cubicBezTo>
                    <a:pt x="1940" y="47660"/>
                    <a:pt x="2009" y="48230"/>
                    <a:pt x="1940" y="48459"/>
                  </a:cubicBezTo>
                  <a:cubicBezTo>
                    <a:pt x="1849" y="48824"/>
                    <a:pt x="1758" y="48641"/>
                    <a:pt x="1507" y="48892"/>
                  </a:cubicBezTo>
                  <a:cubicBezTo>
                    <a:pt x="1096" y="49303"/>
                    <a:pt x="913" y="50125"/>
                    <a:pt x="685" y="50627"/>
                  </a:cubicBezTo>
                  <a:cubicBezTo>
                    <a:pt x="479" y="51061"/>
                    <a:pt x="365" y="51540"/>
                    <a:pt x="297" y="52019"/>
                  </a:cubicBezTo>
                  <a:lnTo>
                    <a:pt x="65280" y="52019"/>
                  </a:lnTo>
                  <a:cubicBezTo>
                    <a:pt x="65303" y="51814"/>
                    <a:pt x="65326" y="51609"/>
                    <a:pt x="65349"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12" y="43985"/>
                  </a:cubicBezTo>
                  <a:cubicBezTo>
                    <a:pt x="65258" y="43392"/>
                    <a:pt x="64915" y="42867"/>
                    <a:pt x="64824" y="42296"/>
                  </a:cubicBezTo>
                  <a:cubicBezTo>
                    <a:pt x="64733" y="41839"/>
                    <a:pt x="64824" y="41429"/>
                    <a:pt x="64733" y="40972"/>
                  </a:cubicBezTo>
                  <a:cubicBezTo>
                    <a:pt x="64573" y="40082"/>
                    <a:pt x="64367" y="39146"/>
                    <a:pt x="64367" y="38210"/>
                  </a:cubicBezTo>
                  <a:cubicBezTo>
                    <a:pt x="64367" y="37480"/>
                    <a:pt x="64367"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75" y="24104"/>
                    <a:pt x="65235" y="23191"/>
                  </a:cubicBezTo>
                  <a:cubicBezTo>
                    <a:pt x="65280" y="22826"/>
                    <a:pt x="65646" y="22461"/>
                    <a:pt x="65646" y="22118"/>
                  </a:cubicBezTo>
                  <a:cubicBezTo>
                    <a:pt x="65623" y="21913"/>
                    <a:pt x="65532" y="21730"/>
                    <a:pt x="65372" y="21571"/>
                  </a:cubicBezTo>
                  <a:cubicBezTo>
                    <a:pt x="65098" y="21068"/>
                    <a:pt x="64961" y="20543"/>
                    <a:pt x="64961" y="19973"/>
                  </a:cubicBezTo>
                  <a:cubicBezTo>
                    <a:pt x="64984" y="19402"/>
                    <a:pt x="65007" y="18854"/>
                    <a:pt x="65007" y="18284"/>
                  </a:cubicBezTo>
                  <a:cubicBezTo>
                    <a:pt x="65029" y="18033"/>
                    <a:pt x="64984" y="17804"/>
                    <a:pt x="64824" y="17622"/>
                  </a:cubicBezTo>
                  <a:cubicBezTo>
                    <a:pt x="64550" y="15819"/>
                    <a:pt x="64892" y="13947"/>
                    <a:pt x="65349" y="12235"/>
                  </a:cubicBezTo>
                  <a:cubicBezTo>
                    <a:pt x="65714" y="10888"/>
                    <a:pt x="66057" y="9975"/>
                    <a:pt x="66034" y="8651"/>
                  </a:cubicBezTo>
                  <a:cubicBezTo>
                    <a:pt x="66034" y="7670"/>
                    <a:pt x="66034" y="6688"/>
                    <a:pt x="66034" y="5707"/>
                  </a:cubicBezTo>
                  <a:cubicBezTo>
                    <a:pt x="66034" y="4589"/>
                    <a:pt x="66239" y="3470"/>
                    <a:pt x="66262" y="2352"/>
                  </a:cubicBezTo>
                  <a:cubicBezTo>
                    <a:pt x="66285" y="1553"/>
                    <a:pt x="66148" y="777"/>
                    <a:pt x="66079" y="1"/>
                  </a:cubicBezTo>
                  <a:close/>
                </a:path>
              </a:pathLst>
            </a:custGeom>
            <a:solidFill>
              <a:srgbClr val="FFFF8B"/>
            </a:solidFill>
            <a:ln w="28575">
              <a:solidFill>
                <a:schemeClr val="accent1">
                  <a:lumMod val="75000"/>
                </a:schemeClr>
              </a:solidFill>
            </a:ln>
          </p:spPr>
          <p:txBody>
            <a:bodyPr spcFirstLastPara="1" vert="vert270"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a:noFill/>
                  </a:ln>
                  <a:solidFill>
                    <a:prstClr val="black"/>
                  </a:solidFill>
                  <a:effectLst/>
                  <a:uLnTx/>
                  <a:uFillTx/>
                  <a:latin typeface="Helvetica" pitchFamily="2" charset="0"/>
                  <a:ea typeface="+mn-ea"/>
                  <a:cs typeface="+mn-cs"/>
                </a:rPr>
                <a:t>El hombre recapitulado en</a:t>
              </a:r>
              <a:r>
                <a:rPr kumimoji="0" lang="es-ES" sz="3000" b="1" i="0" u="none" strike="noStrike" kern="1200" cap="none" spc="0" normalizeH="0" noProof="0" dirty="0">
                  <a:ln>
                    <a:noFill/>
                  </a:ln>
                  <a:solidFill>
                    <a:prstClr val="black"/>
                  </a:solidFill>
                  <a:effectLst/>
                  <a:uLnTx/>
                  <a:uFillTx/>
                  <a:latin typeface="Helvetica" pitchFamily="2" charset="0"/>
                  <a:ea typeface="+mn-ea"/>
                  <a:cs typeface="+mn-cs"/>
                </a:rPr>
                <a:t> Cristo</a:t>
              </a:r>
              <a:endParaRPr kumimoji="0" sz="3000" b="1" i="0" u="none" strike="noStrike" kern="1200" cap="none" spc="0" normalizeH="0" baseline="0" noProof="0" dirty="0">
                <a:ln>
                  <a:noFill/>
                </a:ln>
                <a:solidFill>
                  <a:prstClr val="black"/>
                </a:solidFill>
                <a:effectLst/>
                <a:uLnTx/>
                <a:uFillTx/>
                <a:latin typeface="Helvetica" pitchFamily="2" charset="0"/>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esquinas diagonales cortadas 2">
            <a:extLst>
              <a:ext uri="{FF2B5EF4-FFF2-40B4-BE49-F238E27FC236}">
                <a16:creationId xmlns:a16="http://schemas.microsoft.com/office/drawing/2014/main" id="{AF4E7E36-358A-4FF4-B2C5-B3692B195910}"/>
              </a:ext>
            </a:extLst>
          </p:cNvPr>
          <p:cNvSpPr/>
          <p:nvPr/>
        </p:nvSpPr>
        <p:spPr>
          <a:xfrm>
            <a:off x="2699590" y="2200398"/>
            <a:ext cx="3957803" cy="1733106"/>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MX" sz="2000" dirty="0">
                <a:latin typeface="Helvetica" pitchFamily="2" charset="0"/>
              </a:rPr>
              <a:t>El Padre envía al Espíritu Santo como Espíritu de Cristo, para hacer del hombre una imagen viva del Hijo.</a:t>
            </a:r>
            <a:endPar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
        <p:nvSpPr>
          <p:cNvPr id="4" name="Diagrama de flujo: terminador 1">
            <a:extLst>
              <a:ext uri="{FF2B5EF4-FFF2-40B4-BE49-F238E27FC236}">
                <a16:creationId xmlns:a16="http://schemas.microsoft.com/office/drawing/2014/main" id="{EF969E33-5973-4F3F-A36C-A4909A2C28F6}"/>
              </a:ext>
            </a:extLst>
          </p:cNvPr>
          <p:cNvSpPr/>
          <p:nvPr/>
        </p:nvSpPr>
        <p:spPr>
          <a:xfrm>
            <a:off x="1961708" y="920257"/>
            <a:ext cx="5454832" cy="802217"/>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MX" sz="2000" b="1" dirty="0">
                <a:latin typeface="Helvetica" pitchFamily="2" charset="0"/>
              </a:rPr>
              <a:t>Transformados en la imagen de Cristo</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243961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318388" y="860756"/>
            <a:ext cx="4868729" cy="799486"/>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MX" sz="2000" b="1" dirty="0">
                <a:latin typeface="Helvetica" pitchFamily="2" charset="0"/>
              </a:rPr>
              <a:t>La inhabitación del Espíritu Santo</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871330" y="1924493"/>
            <a:ext cx="5762846" cy="2498652"/>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MX" sz="2000" dirty="0">
                <a:latin typeface="Helvetica" pitchFamily="2" charset="0"/>
              </a:rPr>
              <a:t>La nueva criatura está habitada, ante todo, por el Espíritu Santo </a:t>
            </a:r>
            <a:r>
              <a:rPr lang="es-MX" dirty="0">
                <a:latin typeface="Helvetica" pitchFamily="2" charset="0"/>
              </a:rPr>
              <a:t>(</a:t>
            </a:r>
            <a:r>
              <a:rPr lang="es-MX" dirty="0" err="1">
                <a:latin typeface="Helvetica" pitchFamily="2" charset="0"/>
              </a:rPr>
              <a:t>Rom</a:t>
            </a:r>
            <a:r>
              <a:rPr lang="es-MX" dirty="0">
                <a:latin typeface="Helvetica" pitchFamily="2" charset="0"/>
              </a:rPr>
              <a:t> 5,5).</a:t>
            </a:r>
          </a:p>
          <a:p>
            <a:pPr lvl="0" algn="ctr">
              <a:buClrTx/>
              <a:defRPr/>
            </a:pPr>
            <a:endParaRPr lang="es-MX" sz="800" dirty="0">
              <a:latin typeface="Helvetica" pitchFamily="2" charset="0"/>
            </a:endParaRPr>
          </a:p>
          <a:p>
            <a:pPr lvl="0" algn="ctr">
              <a:buClrTx/>
              <a:defRPr/>
            </a:pPr>
            <a:r>
              <a:rPr lang="es-MX" sz="2000" dirty="0">
                <a:latin typeface="Helvetica" pitchFamily="2" charset="0"/>
              </a:rPr>
              <a:t>El Espíritu Santo no es un huésped inactivo sino una presencia activa y transformante que hace al creyente un hombre divinizado bajo el modelo de Cristo.</a:t>
            </a:r>
          </a:p>
        </p:txBody>
      </p:sp>
    </p:spTree>
    <p:extLst>
      <p:ext uri="{BB962C8B-B14F-4D97-AF65-F5344CB8AC3E}">
        <p14:creationId xmlns:p14="http://schemas.microsoft.com/office/powerpoint/2010/main" val="183536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761480" y="1669311"/>
            <a:ext cx="5808901" cy="2860159"/>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MX" sz="1800" dirty="0">
                <a:latin typeface="Helvetica" pitchFamily="2" charset="0"/>
              </a:rPr>
              <a:t>El Espíritu Santo está presente en el creyente.</a:t>
            </a:r>
          </a:p>
          <a:p>
            <a:pPr lvl="0" algn="ctr">
              <a:buClrTx/>
              <a:defRPr/>
            </a:pPr>
            <a:endParaRPr lang="es-MX" sz="800" dirty="0">
              <a:latin typeface="Helvetica" pitchFamily="2" charset="0"/>
            </a:endParaRPr>
          </a:p>
          <a:p>
            <a:pPr lvl="0" algn="ctr">
              <a:buClrTx/>
              <a:defRPr/>
            </a:pPr>
            <a:r>
              <a:rPr lang="es-MX" sz="1800" dirty="0">
                <a:latin typeface="Helvetica" pitchFamily="2" charset="0"/>
              </a:rPr>
              <a:t>La obra del Espíritu es hacer al cristiano siempre más conforme a Cristo, en sus pensamientos, sentimientos, estados de ánimo y comportamientos concretos, hasta llevarlo a ser “un espíritu con él” </a:t>
            </a:r>
            <a:r>
              <a:rPr lang="es-MX" dirty="0">
                <a:latin typeface="Helvetica" pitchFamily="2" charset="0"/>
              </a:rPr>
              <a:t>(1 </a:t>
            </a:r>
            <a:r>
              <a:rPr lang="es-MX" dirty="0" err="1">
                <a:latin typeface="Helvetica" pitchFamily="2" charset="0"/>
              </a:rPr>
              <a:t>Cor</a:t>
            </a:r>
            <a:r>
              <a:rPr lang="es-MX" dirty="0">
                <a:latin typeface="Helvetica" pitchFamily="2" charset="0"/>
              </a:rPr>
              <a:t> 6,17).</a:t>
            </a:r>
          </a:p>
          <a:p>
            <a:pPr lvl="0" algn="ctr">
              <a:buClrTx/>
              <a:defRPr/>
            </a:pPr>
            <a:endParaRPr lang="es-MX" sz="800" dirty="0">
              <a:latin typeface="Helvetica" pitchFamily="2" charset="0"/>
            </a:endParaRPr>
          </a:p>
          <a:p>
            <a:pPr lvl="0" algn="ctr">
              <a:buClrTx/>
              <a:defRPr/>
            </a:pPr>
            <a:r>
              <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rPr>
              <a:t>El creyente unido a Cristo,</a:t>
            </a:r>
            <a:r>
              <a:rPr kumimoji="0" lang="es-GT" sz="1800" b="0" i="0" u="none" strike="noStrike" kern="0" cap="none" spc="0" normalizeH="0" noProof="0" dirty="0">
                <a:ln>
                  <a:noFill/>
                </a:ln>
                <a:solidFill>
                  <a:sysClr val="windowText" lastClr="000000"/>
                </a:solidFill>
                <a:effectLst/>
                <a:uLnTx/>
                <a:uFillTx/>
                <a:latin typeface="Helvetica" pitchFamily="2" charset="0"/>
                <a:ea typeface="+mn-ea"/>
                <a:cs typeface="+mn-cs"/>
              </a:rPr>
              <a:t> recibe la gracia de poder tomar parte en su dignidad, en su misión sacerdotal, para la gloria del Padre.</a:t>
            </a:r>
            <a:endPar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
        <p:nvSpPr>
          <p:cNvPr id="5" name="Diagrama de flujo: terminador 1">
            <a:extLst>
              <a:ext uri="{FF2B5EF4-FFF2-40B4-BE49-F238E27FC236}">
                <a16:creationId xmlns:a16="http://schemas.microsoft.com/office/drawing/2014/main" id="{EF969E33-5973-4F3F-A36C-A4909A2C28F6}"/>
              </a:ext>
            </a:extLst>
          </p:cNvPr>
          <p:cNvSpPr/>
          <p:nvPr/>
        </p:nvSpPr>
        <p:spPr>
          <a:xfrm>
            <a:off x="2732670" y="677393"/>
            <a:ext cx="3721396" cy="719243"/>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MX" sz="2000" b="1" dirty="0">
                <a:latin typeface="Helvetica" pitchFamily="2" charset="0"/>
              </a:rPr>
              <a:t>Hijos de Dios en Cristo</a:t>
            </a:r>
            <a:endParaRPr lang="es-GT" sz="2000" b="1" dirty="0">
              <a:solidFill>
                <a:sysClr val="windowText" lastClr="000000"/>
              </a:solidFill>
              <a:latin typeface="Helvetica" pitchFamily="2" charset="0"/>
            </a:endParaRPr>
          </a:p>
        </p:txBody>
      </p:sp>
    </p:spTree>
    <p:extLst>
      <p:ext uri="{BB962C8B-B14F-4D97-AF65-F5344CB8AC3E}">
        <p14:creationId xmlns:p14="http://schemas.microsoft.com/office/powerpoint/2010/main" val="748385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683322" y="1531089"/>
            <a:ext cx="6181597" cy="2851214"/>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MX" sz="1800" dirty="0">
                <a:latin typeface="Helvetica" pitchFamily="2" charset="0"/>
              </a:rPr>
              <a:t>Lo que importa es “caminar según el Espíritu”</a:t>
            </a:r>
            <a:r>
              <a:rPr lang="es-MX" sz="2000" dirty="0">
                <a:latin typeface="Helvetica" pitchFamily="2" charset="0"/>
              </a:rPr>
              <a:t> </a:t>
            </a:r>
            <a:r>
              <a:rPr lang="es-MX" dirty="0">
                <a:latin typeface="Helvetica" pitchFamily="2" charset="0"/>
              </a:rPr>
              <a:t>(Gal 5,25), </a:t>
            </a:r>
            <a:r>
              <a:rPr lang="es-MX" sz="1800" dirty="0">
                <a:latin typeface="Helvetica" pitchFamily="2" charset="0"/>
              </a:rPr>
              <a:t>“no extinguir el Espíritu” </a:t>
            </a:r>
            <a:r>
              <a:rPr lang="es-MX" dirty="0">
                <a:latin typeface="Helvetica" pitchFamily="2" charset="0"/>
              </a:rPr>
              <a:t>(1 Tes 5,19), “</a:t>
            </a:r>
            <a:r>
              <a:rPr lang="es-MX" sz="1800" dirty="0">
                <a:latin typeface="Helvetica" pitchFamily="2" charset="0"/>
              </a:rPr>
              <a:t>evitar todo aquello que lo entristece”</a:t>
            </a:r>
            <a:r>
              <a:rPr lang="es-MX" sz="2000" dirty="0">
                <a:latin typeface="Helvetica" pitchFamily="2" charset="0"/>
              </a:rPr>
              <a:t> </a:t>
            </a:r>
            <a:r>
              <a:rPr lang="es-MX" dirty="0">
                <a:latin typeface="Helvetica" pitchFamily="2" charset="0"/>
              </a:rPr>
              <a:t>(</a:t>
            </a:r>
            <a:r>
              <a:rPr lang="es-MX" dirty="0" err="1">
                <a:latin typeface="Helvetica" pitchFamily="2" charset="0"/>
              </a:rPr>
              <a:t>Ef</a:t>
            </a:r>
            <a:r>
              <a:rPr lang="es-MX" dirty="0">
                <a:latin typeface="Helvetica" pitchFamily="2" charset="0"/>
              </a:rPr>
              <a:t> 4,30). </a:t>
            </a:r>
            <a:r>
              <a:rPr lang="es-MX" sz="1800" dirty="0">
                <a:latin typeface="Helvetica" pitchFamily="2" charset="0"/>
              </a:rPr>
              <a:t>Sólo así puede actuar el Espíritu sobre el hombre interior, profundizando y perfeccionando la semejanza sobrenatural con Dios </a:t>
            </a:r>
            <a:r>
              <a:rPr lang="es-MX" dirty="0">
                <a:latin typeface="Helvetica" pitchFamily="2" charset="0"/>
              </a:rPr>
              <a:t>(2 </a:t>
            </a:r>
            <a:r>
              <a:rPr lang="es-MX" dirty="0" err="1">
                <a:latin typeface="Helvetica" pitchFamily="2" charset="0"/>
              </a:rPr>
              <a:t>Cor</a:t>
            </a:r>
            <a:r>
              <a:rPr lang="es-MX" dirty="0">
                <a:latin typeface="Helvetica" pitchFamily="2" charset="0"/>
              </a:rPr>
              <a:t> 3,17-18).</a:t>
            </a:r>
          </a:p>
          <a:p>
            <a:pPr lvl="0" algn="ctr">
              <a:buClrTx/>
              <a:defRPr/>
            </a:pPr>
            <a:endParaRPr lang="es-MX" sz="800" dirty="0">
              <a:latin typeface="Helvetica" pitchFamily="2" charset="0"/>
            </a:endParaRPr>
          </a:p>
          <a:p>
            <a:pPr lvl="0" algn="ctr">
              <a:buClrTx/>
              <a:defRPr/>
            </a:pPr>
            <a:r>
              <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rPr>
              <a:t>La vida eterna comienza</a:t>
            </a:r>
            <a:r>
              <a:rPr kumimoji="0" lang="es-GT" sz="1800" b="0" i="0" u="none" strike="noStrike" kern="0" cap="none" spc="0" normalizeH="0" noProof="0" dirty="0">
                <a:ln>
                  <a:noFill/>
                </a:ln>
                <a:solidFill>
                  <a:sysClr val="windowText" lastClr="000000"/>
                </a:solidFill>
                <a:effectLst/>
                <a:uLnTx/>
                <a:uFillTx/>
                <a:latin typeface="Helvetica" pitchFamily="2" charset="0"/>
                <a:ea typeface="+mn-ea"/>
                <a:cs typeface="+mn-cs"/>
              </a:rPr>
              <a:t> aquí abajo, pero encuentra su cumplimiento en el cielo, donde aparecerá nuestra semejanza con Dios y con Cristo.</a:t>
            </a:r>
            <a:endPar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
        <p:nvSpPr>
          <p:cNvPr id="5" name="Diagrama de flujo: terminador 1">
            <a:extLst>
              <a:ext uri="{FF2B5EF4-FFF2-40B4-BE49-F238E27FC236}">
                <a16:creationId xmlns:a16="http://schemas.microsoft.com/office/drawing/2014/main" id="{EF969E33-5973-4F3F-A36C-A4909A2C28F6}"/>
              </a:ext>
            </a:extLst>
          </p:cNvPr>
          <p:cNvSpPr/>
          <p:nvPr/>
        </p:nvSpPr>
        <p:spPr>
          <a:xfrm>
            <a:off x="2431230" y="567396"/>
            <a:ext cx="4352344" cy="790781"/>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Hacia la perfección definitiva</a:t>
            </a:r>
            <a:endParaRPr lang="es-GT" sz="2000" b="1" dirty="0">
              <a:solidFill>
                <a:sysClr val="windowText" lastClr="000000"/>
              </a:solidFill>
              <a:latin typeface="Helvetica" pitchFamily="2" charset="0"/>
            </a:endParaRPr>
          </a:p>
        </p:txBody>
      </p:sp>
    </p:spTree>
    <p:extLst>
      <p:ext uri="{BB962C8B-B14F-4D97-AF65-F5344CB8AC3E}">
        <p14:creationId xmlns:p14="http://schemas.microsoft.com/office/powerpoint/2010/main" val="118550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Flecha: pentágono 24">
            <a:extLst>
              <a:ext uri="{FF2B5EF4-FFF2-40B4-BE49-F238E27FC236}">
                <a16:creationId xmlns:a16="http://schemas.microsoft.com/office/drawing/2014/main" id="{CE55AC6E-DD0B-43C8-9761-45EB99D14E77}"/>
              </a:ext>
            </a:extLst>
          </p:cNvPr>
          <p:cNvSpPr/>
          <p:nvPr/>
        </p:nvSpPr>
        <p:spPr>
          <a:xfrm>
            <a:off x="1353878" y="909510"/>
            <a:ext cx="3004268" cy="827805"/>
          </a:xfrm>
          <a:prstGeom prst="homePlate">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rPr>
              <a:t>Actividades</a:t>
            </a:r>
            <a:endParaRPr kumimoji="0" lang="es-GT"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sp>
        <p:nvSpPr>
          <p:cNvPr id="4" name="Rectángulo: esquinas redondeadas 2">
            <a:extLst>
              <a:ext uri="{FF2B5EF4-FFF2-40B4-BE49-F238E27FC236}">
                <a16:creationId xmlns:a16="http://schemas.microsoft.com/office/drawing/2014/main" id="{11890D29-5ED0-4C69-AC5D-3A0222ED8336}"/>
              </a:ext>
            </a:extLst>
          </p:cNvPr>
          <p:cNvSpPr/>
          <p:nvPr/>
        </p:nvSpPr>
        <p:spPr>
          <a:xfrm>
            <a:off x="4823408" y="688521"/>
            <a:ext cx="3488459" cy="2185632"/>
          </a:xfrm>
          <a:prstGeom prst="round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MX" sz="2000" b="1" dirty="0">
                <a:latin typeface="Helvetica" pitchFamily="2" charset="0"/>
              </a:rPr>
              <a:t>Individual</a:t>
            </a:r>
          </a:p>
          <a:p>
            <a:pPr lvl="0" algn="ctr">
              <a:buClrTx/>
              <a:defRPr/>
            </a:pPr>
            <a:endParaRPr lang="es-MX" sz="1000" dirty="0">
              <a:latin typeface="Helvetica" pitchFamily="2" charset="0"/>
            </a:endParaRPr>
          </a:p>
          <a:p>
            <a:pPr lvl="0" algn="ctr">
              <a:buClrTx/>
              <a:defRPr/>
            </a:pPr>
            <a:r>
              <a:rPr lang="es-MX" sz="1600" dirty="0">
                <a:latin typeface="Helvetica" pitchFamily="2" charset="0"/>
              </a:rPr>
              <a:t>Analizar en mi vida en qué estado me encuentro, si es que Cristo ha generado en mí una vida nueva. Si he pasado de la antigua imagen a la Imagen de Cristo. Ser otro Cristo en el mundo.</a:t>
            </a:r>
            <a:endParaRPr lang="es-MX" sz="1600" b="1" dirty="0">
              <a:latin typeface="Helvetica" pitchFamily="2" charset="0"/>
            </a:endParaRPr>
          </a:p>
        </p:txBody>
      </p:sp>
      <p:sp>
        <p:nvSpPr>
          <p:cNvPr id="5" name="Rectángulo: esquinas redondeadas 2">
            <a:extLst>
              <a:ext uri="{FF2B5EF4-FFF2-40B4-BE49-F238E27FC236}">
                <a16:creationId xmlns:a16="http://schemas.microsoft.com/office/drawing/2014/main" id="{11890D29-5ED0-4C69-AC5D-3A0222ED8336}"/>
              </a:ext>
            </a:extLst>
          </p:cNvPr>
          <p:cNvSpPr/>
          <p:nvPr/>
        </p:nvSpPr>
        <p:spPr>
          <a:xfrm>
            <a:off x="1171569" y="2041451"/>
            <a:ext cx="3491402" cy="2413591"/>
          </a:xfrm>
          <a:prstGeom prst="round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MX" sz="2000" b="1" dirty="0">
                <a:latin typeface="Helvetica" pitchFamily="2" charset="0"/>
              </a:rPr>
              <a:t>Grupal</a:t>
            </a:r>
          </a:p>
          <a:p>
            <a:pPr lvl="0" algn="ctr">
              <a:buClrTx/>
              <a:defRPr/>
            </a:pPr>
            <a:endParaRPr lang="es-MX" sz="1000" dirty="0">
              <a:latin typeface="Helvetica" pitchFamily="2" charset="0"/>
            </a:endParaRPr>
          </a:p>
          <a:p>
            <a:pPr lvl="0" algn="ctr">
              <a:buClrTx/>
              <a:defRPr/>
            </a:pPr>
            <a:r>
              <a:rPr lang="es-MX" sz="1600" dirty="0">
                <a:latin typeface="Helvetica" pitchFamily="2" charset="0"/>
              </a:rPr>
              <a:t>Revisar a nivel de comunidad el nivel de comprensión del tema. ¿Cómo vamos encarnando esta visión en el trabajo pastoral? ¿Nos sentimos parte del cuerpo místico de Cristo, hombre perfecto?</a:t>
            </a:r>
            <a:endParaRPr lang="es-MX" sz="1600" b="1" dirty="0">
              <a:latin typeface="Helvetica" pitchFamily="2" charset="0"/>
            </a:endParaRPr>
          </a:p>
        </p:txBody>
      </p:sp>
      <p:grpSp>
        <p:nvGrpSpPr>
          <p:cNvPr id="7" name="Google Shape;10163;p49"/>
          <p:cNvGrpSpPr/>
          <p:nvPr/>
        </p:nvGrpSpPr>
        <p:grpSpPr>
          <a:xfrm>
            <a:off x="8165805" y="122485"/>
            <a:ext cx="596950" cy="787025"/>
            <a:chOff x="5055688" y="2345363"/>
            <a:chExt cx="596950" cy="787025"/>
          </a:xfrm>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00" name="Picture 4" descr="Trabajo en equipo - Iconos gratis de perso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308" y="2917271"/>
            <a:ext cx="1537771" cy="153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30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4" name="Flecha: pentágono 2">
            <a:extLst>
              <a:ext uri="{FF2B5EF4-FFF2-40B4-BE49-F238E27FC236}">
                <a16:creationId xmlns:a16="http://schemas.microsoft.com/office/drawing/2014/main" id="{4E83A53C-7E18-434E-AFE7-AD0F630BC75A}"/>
              </a:ext>
            </a:extLst>
          </p:cNvPr>
          <p:cNvSpPr/>
          <p:nvPr/>
        </p:nvSpPr>
        <p:spPr>
          <a:xfrm rot="10800000" flipV="1">
            <a:off x="5163005" y="833111"/>
            <a:ext cx="2928372" cy="847823"/>
          </a:xfrm>
          <a:prstGeom prst="homePlate">
            <a:avLst/>
          </a:prstGeom>
          <a:solidFill>
            <a:srgbClr val="FFFF66"/>
          </a:solidFill>
          <a:ln w="25400" cap="flat" cmpd="sng" algn="ctr">
            <a:solidFill>
              <a:schemeClr val="accent1">
                <a:lumMod val="75000"/>
              </a:schemeClr>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40404"/>
                </a:solidFill>
                <a:effectLst/>
                <a:uLnTx/>
                <a:uFillTx/>
                <a:latin typeface="Script MT Bold" panose="03040602040607080904" pitchFamily="66" charset="0"/>
                <a:ea typeface="+mn-ea"/>
                <a:cs typeface="+mn-cs"/>
              </a:rPr>
              <a:t>Evaluación</a:t>
            </a:r>
            <a:endParaRPr kumimoji="0" lang="es-GT" sz="4000" b="1" i="0" u="none" strike="noStrike" kern="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sp>
        <p:nvSpPr>
          <p:cNvPr id="5" name="Google Shape;2060;p14"/>
          <p:cNvSpPr/>
          <p:nvPr/>
        </p:nvSpPr>
        <p:spPr>
          <a:xfrm rot="20916955">
            <a:off x="1447389" y="1453266"/>
            <a:ext cx="3526346" cy="2269268"/>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FFFF8B"/>
          </a:solidFill>
          <a:ln w="28575">
            <a:solidFill>
              <a:srgbClr val="FFC000"/>
            </a:solidFill>
          </a:ln>
        </p:spPr>
        <p:txBody>
          <a:bodyPr spcFirstLastPara="1" wrap="square" lIns="45725" tIns="22850" rIns="45725" bIns="22850" anchor="ctr" anchorCtr="0">
            <a:noAutofit/>
          </a:bodyPr>
          <a:lstStyle/>
          <a:p>
            <a:pPr lvl="0" algn="ctr">
              <a:defRPr/>
            </a:pPr>
            <a:r>
              <a:rPr lang="es-MX" sz="2400" dirty="0">
                <a:latin typeface="Helvetica" pitchFamily="2" charset="0"/>
              </a:rPr>
              <a:t>¿Qué proceso debo trazarme para alcanzar la estatura de Cristo?</a:t>
            </a:r>
            <a:endParaRPr lang="es-GT" sz="2400" dirty="0">
              <a:latin typeface="Helvetica" pitchFamily="2" charset="0"/>
            </a:endParaRPr>
          </a:p>
        </p:txBody>
      </p:sp>
      <p:grpSp>
        <p:nvGrpSpPr>
          <p:cNvPr id="7" name="Google Shape;10163;p49"/>
          <p:cNvGrpSpPr/>
          <p:nvPr/>
        </p:nvGrpSpPr>
        <p:grpSpPr>
          <a:xfrm>
            <a:off x="8165805" y="250076"/>
            <a:ext cx="596950" cy="787025"/>
            <a:chOff x="5055688" y="2345363"/>
            <a:chExt cx="596950" cy="787025"/>
          </a:xfrm>
          <a:solidFill>
            <a:srgbClr val="FFC000"/>
          </a:solidFill>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2" name="Picture 4" descr="Lista de verificación - Iconos gratis de interf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152" y="2519916"/>
            <a:ext cx="1528320" cy="152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74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Google Shape;180;p12"/>
          <p:cNvSpPr/>
          <p:nvPr/>
        </p:nvSpPr>
        <p:spPr>
          <a:xfrm>
            <a:off x="1181828" y="984053"/>
            <a:ext cx="7260728" cy="3204162"/>
          </a:xfrm>
          <a:custGeom>
            <a:avLst/>
            <a:gdLst/>
            <a:ahLst/>
            <a:cxnLst/>
            <a:rect l="l" t="t" r="r" b="b"/>
            <a:pathLst>
              <a:path w="9320197" h="5261956" extrusionOk="0">
                <a:moveTo>
                  <a:pt x="0" y="0"/>
                </a:moveTo>
                <a:lnTo>
                  <a:pt x="9320197" y="0"/>
                </a:lnTo>
                <a:lnTo>
                  <a:pt x="9320197" y="5261956"/>
                </a:lnTo>
                <a:lnTo>
                  <a:pt x="0" y="52619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147358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6" name="Flecha: pentágono 1">
            <a:extLst>
              <a:ext uri="{FF2B5EF4-FFF2-40B4-BE49-F238E27FC236}">
                <a16:creationId xmlns:a16="http://schemas.microsoft.com/office/drawing/2014/main" id="{BE4974BA-2650-4AEF-AD26-4F007CDDA993}"/>
              </a:ext>
            </a:extLst>
          </p:cNvPr>
          <p:cNvSpPr/>
          <p:nvPr/>
        </p:nvSpPr>
        <p:spPr>
          <a:xfrm>
            <a:off x="1318137" y="1090378"/>
            <a:ext cx="2456421" cy="812850"/>
          </a:xfrm>
          <a:prstGeom prst="homePlate">
            <a:avLst/>
          </a:prstGeom>
          <a:solidFill>
            <a:srgbClr val="FFFF66"/>
          </a:solidFill>
          <a:ln>
            <a:solidFill>
              <a:schemeClr val="accent1">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spc="100" dirty="0">
                <a:solidFill>
                  <a:srgbClr val="040404"/>
                </a:solidFill>
                <a:latin typeface="Script MT Bold" panose="03040602040607080904" pitchFamily="66" charset="0"/>
              </a:rPr>
              <a:t>Enlace</a:t>
            </a:r>
            <a:endParaRPr lang="es-GT" sz="4000" b="1" spc="100" dirty="0">
              <a:solidFill>
                <a:srgbClr val="040404"/>
              </a:solidFill>
              <a:latin typeface="Script MT Bold" panose="03040602040607080904" pitchFamily="66" charset="0"/>
            </a:endParaRPr>
          </a:p>
        </p:txBody>
      </p:sp>
      <p:sp>
        <p:nvSpPr>
          <p:cNvPr id="9" name="Google Shape;4067;p31"/>
          <p:cNvSpPr/>
          <p:nvPr/>
        </p:nvSpPr>
        <p:spPr>
          <a:xfrm rot="5253523">
            <a:off x="4377449" y="597511"/>
            <a:ext cx="3305461" cy="3783606"/>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FFFF8B"/>
          </a:solidFill>
          <a:ln w="28575">
            <a:solidFill>
              <a:schemeClr val="accent1">
                <a:lumMod val="75000"/>
              </a:schemeClr>
            </a:solidFill>
          </a:ln>
        </p:spPr>
        <p:txBody>
          <a:bodyPr spcFirstLastPara="1" vert="vert270" wrap="square" lIns="45725" tIns="22850" rIns="45725" bIns="22850" anchor="ctr" anchorCtr="0">
            <a:noAutofit/>
          </a:bodyPr>
          <a:lstStyle/>
          <a:p>
            <a:pPr lvl="0" algn="ctr">
              <a:buClrTx/>
              <a:defRPr/>
            </a:pPr>
            <a:r>
              <a:rPr lang="es-MX" sz="2000" dirty="0">
                <a:latin typeface="Helvetica" pitchFamily="2" charset="0"/>
              </a:rPr>
              <a:t>En el tema anterior vimos que somos imagen y semejanza de Dios, pero por el pecado, esta imagen está borrosa.</a:t>
            </a:r>
          </a:p>
          <a:p>
            <a:pPr lvl="0" algn="ctr">
              <a:buClrTx/>
              <a:defRPr/>
            </a:pPr>
            <a:endParaRPr lang="es-MX" sz="2000" dirty="0">
              <a:latin typeface="Helvetica" pitchFamily="2" charset="0"/>
            </a:endParaRPr>
          </a:p>
          <a:p>
            <a:pPr lvl="0" algn="ctr">
              <a:buClrTx/>
              <a:defRPr/>
            </a:pPr>
            <a:r>
              <a:rPr lang="es-MX" sz="2000" dirty="0">
                <a:latin typeface="Helvetica" pitchFamily="2" charset="0"/>
              </a:rPr>
              <a:t>Ahora contemplaremos cómo la persona de Cristo nos ha rescatado y devuelto la imagen que se nos ha sido dada. </a:t>
            </a:r>
            <a:endParaRPr lang="es-GT" sz="2000" dirty="0">
              <a:solidFill>
                <a:prstClr val="black"/>
              </a:solidFill>
              <a:latin typeface="Helvetica" pitchFamily="2" charset="0"/>
            </a:endParaRPr>
          </a:p>
        </p:txBody>
      </p:sp>
      <p:grpSp>
        <p:nvGrpSpPr>
          <p:cNvPr id="10" name="Google Shape;10163;p49"/>
          <p:cNvGrpSpPr/>
          <p:nvPr/>
        </p:nvGrpSpPr>
        <p:grpSpPr>
          <a:xfrm>
            <a:off x="8121731" y="199210"/>
            <a:ext cx="596950" cy="787025"/>
            <a:chOff x="5055688" y="2345363"/>
            <a:chExt cx="596950" cy="787025"/>
          </a:xfrm>
          <a:solidFill>
            <a:srgbClr val="009900"/>
          </a:solidFill>
        </p:grpSpPr>
        <p:sp>
          <p:nvSpPr>
            <p:cNvPr id="11"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8" name="Picture 4" descr="enlace o cadena icono en amarillo y naranja color. 24292967 Vector en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96" y="2434856"/>
            <a:ext cx="1339702" cy="133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7" name="Google Shape;2060;p14"/>
          <p:cNvSpPr/>
          <p:nvPr/>
        </p:nvSpPr>
        <p:spPr>
          <a:xfrm rot="20916955">
            <a:off x="1556236" y="1135436"/>
            <a:ext cx="3448663" cy="2943196"/>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FFFF8B"/>
          </a:solidFill>
          <a:ln w="28575">
            <a:solidFill>
              <a:schemeClr val="accent1">
                <a:lumMod val="75000"/>
              </a:schemeClr>
            </a:solidFill>
          </a:ln>
        </p:spPr>
        <p:txBody>
          <a:bodyPr spcFirstLastPara="1" wrap="square" lIns="45725" tIns="22850" rIns="45725" bIns="22850" anchor="ctr" anchorCtr="0">
            <a:noAutofit/>
          </a:bodyPr>
          <a:lstStyle/>
          <a:p>
            <a:pPr lvl="0" algn="ctr">
              <a:defRPr/>
            </a:pPr>
            <a:r>
              <a:rPr lang="es-MX" sz="2200" dirty="0">
                <a:latin typeface="Helvetica" pitchFamily="2" charset="0"/>
              </a:rPr>
              <a:t>El proceso de conversión personal apunta a recuperar la imagen y semejanza en Cristo, que es la imagen de Dios invisible.</a:t>
            </a:r>
          </a:p>
          <a:p>
            <a:pPr lvl="0" algn="ctr">
              <a:defRPr/>
            </a:pPr>
            <a:endParaRPr lang="es-MX" sz="2200" dirty="0">
              <a:latin typeface="Helvetica" pitchFamily="2" charset="0"/>
            </a:endParaRPr>
          </a:p>
          <a:p>
            <a:pPr lvl="0">
              <a:defRPr/>
            </a:pPr>
            <a:r>
              <a:rPr lang="es-MX" dirty="0">
                <a:latin typeface="Helvetica" pitchFamily="2" charset="0"/>
              </a:rPr>
              <a:t>(Col 1,15)</a:t>
            </a:r>
            <a:endParaRPr lang="es-GT" dirty="0">
              <a:latin typeface="Helvetica" pitchFamily="2" charset="0"/>
            </a:endParaRPr>
          </a:p>
        </p:txBody>
      </p:sp>
      <p:sp>
        <p:nvSpPr>
          <p:cNvPr id="8" name="Flecha: pentágono 2">
            <a:extLst>
              <a:ext uri="{FF2B5EF4-FFF2-40B4-BE49-F238E27FC236}">
                <a16:creationId xmlns:a16="http://schemas.microsoft.com/office/drawing/2014/main" id="{4E83A53C-7E18-434E-AFE7-AD0F630BC75A}"/>
              </a:ext>
            </a:extLst>
          </p:cNvPr>
          <p:cNvSpPr/>
          <p:nvPr/>
        </p:nvSpPr>
        <p:spPr>
          <a:xfrm rot="10800000" flipV="1">
            <a:off x="5268634" y="1090378"/>
            <a:ext cx="2717846" cy="803658"/>
          </a:xfrm>
          <a:prstGeom prst="homePlate">
            <a:avLst/>
          </a:prstGeom>
          <a:solidFill>
            <a:srgbClr val="FFFF66"/>
          </a:solidFill>
          <a:ln w="25400" cap="flat" cmpd="sng" algn="ctr">
            <a:solidFill>
              <a:schemeClr val="accent1">
                <a:lumMod val="75000"/>
              </a:schemeClr>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40404"/>
                </a:solidFill>
                <a:effectLst/>
                <a:uLnTx/>
                <a:uFillTx/>
                <a:latin typeface="Script MT Bold" panose="03040602040607080904" pitchFamily="66" charset="0"/>
                <a:ea typeface="+mn-ea"/>
                <a:cs typeface="+mn-cs"/>
              </a:rPr>
              <a:t>Objetivo</a:t>
            </a:r>
            <a:endParaRPr kumimoji="0" lang="es-GT" sz="4000" b="1" i="0" u="none" strike="noStrike" kern="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grpSp>
        <p:nvGrpSpPr>
          <p:cNvPr id="11" name="Google Shape;10163;p49"/>
          <p:cNvGrpSpPr/>
          <p:nvPr/>
        </p:nvGrpSpPr>
        <p:grpSpPr>
          <a:xfrm>
            <a:off x="7889359" y="186281"/>
            <a:ext cx="596950" cy="787025"/>
            <a:chOff x="5055688" y="2345363"/>
            <a:chExt cx="596950" cy="787025"/>
          </a:xfrm>
        </p:grpSpPr>
        <p:sp>
          <p:nvSpPr>
            <p:cNvPr id="12"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6" name="Picture 4" descr="Objetivo, flecha, meta, destino, icono de negocio, png | PNG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191" y="2690053"/>
            <a:ext cx="1336031" cy="133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814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12" name="Flecha: pentágono 1">
            <a:extLst>
              <a:ext uri="{FF2B5EF4-FFF2-40B4-BE49-F238E27FC236}">
                <a16:creationId xmlns:a16="http://schemas.microsoft.com/office/drawing/2014/main" id="{BE4974BA-2650-4AEF-AD26-4F007CDDA993}"/>
              </a:ext>
            </a:extLst>
          </p:cNvPr>
          <p:cNvSpPr/>
          <p:nvPr/>
        </p:nvSpPr>
        <p:spPr>
          <a:xfrm>
            <a:off x="1169581" y="1090378"/>
            <a:ext cx="2882730" cy="705334"/>
          </a:xfrm>
          <a:prstGeom prst="homePlate">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rPr>
              <a:t>La Palabra</a:t>
            </a:r>
            <a:endParaRPr kumimoji="0" lang="es-GT" sz="4000" b="1" i="0" u="none" strike="noStrike" kern="1200" cap="none" spc="100" normalizeH="0" baseline="0" noProof="0" dirty="0">
              <a:ln>
                <a:noFill/>
              </a:ln>
              <a:solidFill>
                <a:srgbClr val="040404"/>
              </a:solidFill>
              <a:effectLst/>
              <a:uLnTx/>
              <a:uFillTx/>
              <a:latin typeface="Script MT Bold" panose="03040602040607080904" pitchFamily="66" charset="0"/>
              <a:ea typeface="+mn-ea"/>
              <a:cs typeface="+mn-cs"/>
            </a:endParaRPr>
          </a:p>
        </p:txBody>
      </p:sp>
      <p:sp>
        <p:nvSpPr>
          <p:cNvPr id="13" name="Google Shape;4067;p31"/>
          <p:cNvSpPr/>
          <p:nvPr/>
        </p:nvSpPr>
        <p:spPr>
          <a:xfrm rot="5253523">
            <a:off x="4197283" y="662186"/>
            <a:ext cx="4013894" cy="4047974"/>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FFFF8B"/>
          </a:solidFill>
          <a:ln w="28575">
            <a:solidFill>
              <a:schemeClr val="accent1">
                <a:lumMod val="75000"/>
              </a:schemeClr>
            </a:solidFill>
          </a:ln>
        </p:spPr>
        <p:txBody>
          <a:bodyPr spcFirstLastPara="1" vert="vert270" wrap="square" lIns="45725" tIns="22850" rIns="45725" bIns="22850" anchor="ctr" anchorCtr="0">
            <a:noAutofit/>
          </a:bodyPr>
          <a:lstStyle/>
          <a:p>
            <a:pPr lvl="0" algn="ctr">
              <a:defRPr/>
            </a:pPr>
            <a:r>
              <a:rPr lang="es-MX" sz="1600" dirty="0">
                <a:latin typeface="Helvetica" pitchFamily="2" charset="0"/>
              </a:rPr>
              <a:t>«Él nos eligió en la persona de Cristo, antes de crear el mundo, para que fuésemos santos e irreprochables ante él por el amor. Él nos ha destinado en la persona de Cristo, por pura iniciativa suya, a ser sus hijos, para que la gloria de su gracia, que tan generosamente nos ha concedido en su querido Hijo, redunde en alabanza suya. Éste es el plan que había proyectado realizar por Cristo cuando llegase el momento culminante: recapitular en Cristo todas las cosas del cielo y de la tierra»</a:t>
            </a:r>
          </a:p>
          <a:p>
            <a:pPr lvl="0" algn="ctr">
              <a:defRPr/>
            </a:pPr>
            <a:endParaRPr lang="es-MX" sz="1600" dirty="0">
              <a:latin typeface="Helvetica" pitchFamily="2" charset="0"/>
            </a:endParaRPr>
          </a:p>
          <a:p>
            <a:pPr lvl="0">
              <a:defRPr/>
            </a:pPr>
            <a:r>
              <a:rPr lang="es-MX" dirty="0">
                <a:latin typeface="Helvetica" pitchFamily="2" charset="0"/>
              </a:rPr>
              <a:t>(</a:t>
            </a:r>
            <a:r>
              <a:rPr lang="es-MX" dirty="0" err="1">
                <a:latin typeface="Helvetica" pitchFamily="2" charset="0"/>
              </a:rPr>
              <a:t>Ef</a:t>
            </a:r>
            <a:r>
              <a:rPr lang="es-MX" dirty="0">
                <a:latin typeface="Helvetica" pitchFamily="2" charset="0"/>
              </a:rPr>
              <a:t> 1, 4-6,10)</a:t>
            </a:r>
            <a:endParaRPr lang="es-GT" dirty="0">
              <a:latin typeface="Helvetica" pitchFamily="2" charset="0"/>
            </a:endParaRPr>
          </a:p>
        </p:txBody>
      </p:sp>
      <p:pic>
        <p:nvPicPr>
          <p:cNvPr id="14" name="Imagen 13"/>
          <p:cNvPicPr>
            <a:picLocks noChangeAspect="1"/>
          </p:cNvPicPr>
          <p:nvPr/>
        </p:nvPicPr>
        <p:blipFill>
          <a:blip r:embed="rId3"/>
          <a:stretch>
            <a:fillRect/>
          </a:stretch>
        </p:blipFill>
        <p:spPr>
          <a:xfrm>
            <a:off x="1289097" y="2502568"/>
            <a:ext cx="2489736" cy="1556085"/>
          </a:xfrm>
          <a:prstGeom prst="ellipse">
            <a:avLst/>
          </a:prstGeom>
          <a:ln>
            <a:noFill/>
          </a:ln>
          <a:effectLst>
            <a:softEdge rad="112500"/>
          </a:effectLst>
        </p:spPr>
      </p:pic>
      <p:grpSp>
        <p:nvGrpSpPr>
          <p:cNvPr id="15" name="Google Shape;10163;p49"/>
          <p:cNvGrpSpPr/>
          <p:nvPr/>
        </p:nvGrpSpPr>
        <p:grpSpPr>
          <a:xfrm>
            <a:off x="8165805" y="122485"/>
            <a:ext cx="596950" cy="787025"/>
            <a:chOff x="5055688" y="2345363"/>
            <a:chExt cx="596950" cy="787025"/>
          </a:xfrm>
          <a:solidFill>
            <a:srgbClr val="FFC000"/>
          </a:solidFill>
        </p:grpSpPr>
        <p:sp>
          <p:nvSpPr>
            <p:cNvPr id="16"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9732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263913" y="917149"/>
            <a:ext cx="4594088" cy="750495"/>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Jesucristo principio de novedad</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2538112" y="2228420"/>
            <a:ext cx="4067775" cy="1743740"/>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MX" sz="2000" dirty="0">
                <a:latin typeface="Helvetica" pitchFamily="2" charset="0"/>
              </a:rPr>
              <a:t>Él es el hombre nuevo, por medio del cual la humanidad tiene su nuevo principio histórico.</a:t>
            </a:r>
            <a:endParaRPr kumimoji="0" lang="es-GT" sz="2000" b="0" i="0" u="none" strike="noStrike" kern="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228346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615607" y="726785"/>
            <a:ext cx="4121905" cy="653362"/>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GT" sz="2000" b="1" dirty="0">
                <a:latin typeface="Helvetica" pitchFamily="2" charset="0"/>
              </a:rPr>
              <a:t>El mensaje de Jesucristo</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570138" y="1616149"/>
            <a:ext cx="6212845" cy="2721936"/>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MX" sz="1800" dirty="0">
                <a:latin typeface="Helvetica" pitchFamily="2" charset="0"/>
              </a:rPr>
              <a:t>El símbolo del paño y del vino nuevo, recuerda que el evangelio es una fuente de espíritu nuevo. No una añadidura, sino una nueva creación </a:t>
            </a:r>
            <a:r>
              <a:rPr lang="es-MX" dirty="0">
                <a:latin typeface="Helvetica" pitchFamily="2" charset="0"/>
              </a:rPr>
              <a:t>(Mt 9,16-17).</a:t>
            </a:r>
          </a:p>
          <a:p>
            <a:pPr lvl="0" algn="ctr">
              <a:buClrTx/>
              <a:defRPr/>
            </a:pPr>
            <a:endParaRPr lang="es-MX" sz="800" dirty="0">
              <a:latin typeface="Helvetica" pitchFamily="2" charset="0"/>
            </a:endParaRPr>
          </a:p>
          <a:p>
            <a:pPr lvl="0" algn="ctr">
              <a:buClrTx/>
              <a:defRPr/>
            </a:pPr>
            <a:r>
              <a:rPr lang="es-MX" sz="1800" dirty="0">
                <a:latin typeface="Helvetica" pitchFamily="2" charset="0"/>
              </a:rPr>
              <a:t>El reino de Dios está presente y operante</a:t>
            </a:r>
          </a:p>
          <a:p>
            <a:pPr lvl="0" algn="ctr">
              <a:buClrTx/>
              <a:defRPr/>
            </a:pPr>
            <a:r>
              <a:rPr lang="es-MX" sz="1800" dirty="0">
                <a:latin typeface="Helvetica" pitchFamily="2" charset="0"/>
              </a:rPr>
              <a:t>en el Hijo de Dios hombre. </a:t>
            </a:r>
          </a:p>
          <a:p>
            <a:pPr lvl="0" algn="ctr">
              <a:buClrTx/>
              <a:defRPr/>
            </a:pPr>
            <a:endParaRPr lang="es-MX" sz="800" dirty="0">
              <a:latin typeface="Helvetica" pitchFamily="2" charset="0"/>
            </a:endParaRPr>
          </a:p>
          <a:p>
            <a:pPr lvl="0" algn="ctr">
              <a:buClrTx/>
              <a:defRPr/>
            </a:pPr>
            <a:r>
              <a:rPr lang="es-MX" sz="1800" dirty="0">
                <a:latin typeface="Helvetica" pitchFamily="2" charset="0"/>
              </a:rPr>
              <a:t>El hombre es llamado por Jesús a una ley nueva, cuyos preceptos se reducen al mandamiento del amor.</a:t>
            </a:r>
          </a:p>
        </p:txBody>
      </p:sp>
    </p:spTree>
    <p:extLst>
      <p:ext uri="{BB962C8B-B14F-4D97-AF65-F5344CB8AC3E}">
        <p14:creationId xmlns:p14="http://schemas.microsoft.com/office/powerpoint/2010/main" val="278390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501606" y="1003231"/>
            <a:ext cx="4500385" cy="702731"/>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MX" sz="2000" b="1" dirty="0">
                <a:latin typeface="Helvetica" pitchFamily="2" charset="0"/>
              </a:rPr>
              <a:t>La reflexión del apóstol Pablo</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2677494" y="2226407"/>
            <a:ext cx="4148607" cy="1881963"/>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MX" sz="2000" dirty="0">
                <a:latin typeface="Helvetica" pitchFamily="2" charset="0"/>
              </a:rPr>
              <a:t>Jesucristo es el hombre nuevo; su obra es renovadora, consiguiendo como fruto transformar al cristiano en nueva criatura.</a:t>
            </a:r>
            <a:endPar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30345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463236" y="915676"/>
            <a:ext cx="4518837" cy="604585"/>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MX" sz="2000" b="1" dirty="0">
                <a:latin typeface="Helvetica" pitchFamily="2" charset="0"/>
              </a:rPr>
              <a:t>Jesucristo es el hombre nuevo </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860699" y="1818166"/>
            <a:ext cx="5720316" cy="2509285"/>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MX" sz="2000" dirty="0">
                <a:latin typeface="Helvetica" pitchFamily="2" charset="0"/>
              </a:rPr>
              <a:t>La novedad de Cristo, hombre celeste, afecta a cada hombre. Cristo es el hombre nuevo, su obra es la obra de la renovación, pues el hombre, no tiene simplemente la imagen de Adán, hombre terrestre, sino sobre todo la imagen de Cristo, hombre nuevo.</a:t>
            </a:r>
            <a:endPar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307289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1695893" y="666761"/>
            <a:ext cx="5895755" cy="817362"/>
          </a:xfrm>
          <a:prstGeom prst="flowChartTerminator">
            <a:avLst/>
          </a:prstGeom>
          <a:solidFill>
            <a:srgbClr val="FFFF66"/>
          </a:solidFill>
          <a:ln w="12700" cap="flat" cmpd="sng" algn="ctr">
            <a:solidFill>
              <a:schemeClr val="accent1">
                <a:lumMod val="75000"/>
              </a:schemeClr>
            </a:solidFill>
            <a:prstDash val="solid"/>
            <a:miter lim="800000"/>
          </a:ln>
          <a:effectLst/>
          <a:scene3d>
            <a:camera prst="orthographicFront"/>
            <a:lightRig rig="threePt" dir="t"/>
          </a:scene3d>
          <a:sp3d>
            <a:bevelT w="139700" h="139700" prst="divot"/>
          </a:sp3d>
        </p:spPr>
        <p:txBody>
          <a:bodyPr rtlCol="0" anchor="ctr"/>
          <a:lstStyle/>
          <a:p>
            <a:pPr lvl="0" algn="ctr">
              <a:buClrTx/>
              <a:defRPr/>
            </a:pPr>
            <a:r>
              <a:rPr lang="es-MX" sz="2000" b="1" dirty="0">
                <a:latin typeface="Helvetica" pitchFamily="2" charset="0"/>
              </a:rPr>
              <a:t>La obra de Jesucristo es obra de renovación, regeneración, nueva creación</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541722" y="1637415"/>
            <a:ext cx="6204098" cy="2806996"/>
          </a:xfrm>
          <a:prstGeom prst="snip2DiagRect">
            <a:avLst/>
          </a:prstGeom>
          <a:solidFill>
            <a:srgbClr val="FFFF8B"/>
          </a:solidFill>
          <a:ln w="25400" cap="flat" cmpd="sng" algn="ctr">
            <a:solidFill>
              <a:schemeClr val="accent1">
                <a:lumMod val="75000"/>
              </a:schemeClr>
            </a:solidFill>
            <a:prstDash val="solid"/>
          </a:ln>
          <a:effectLst/>
          <a:scene3d>
            <a:camera prst="orthographicFront"/>
            <a:lightRig rig="threePt" dir="t"/>
          </a:scene3d>
          <a:sp3d>
            <a:bevelT/>
          </a:sp3d>
        </p:spPr>
        <p:txBody>
          <a:bodyPr rtlCol="0" anchor="ctr"/>
          <a:lstStyle/>
          <a:p>
            <a:pPr lvl="0" algn="ctr">
              <a:buClrTx/>
              <a:defRPr/>
            </a:pPr>
            <a:r>
              <a:rPr lang="es-MX" sz="1800" dirty="0">
                <a:latin typeface="Helvetica" pitchFamily="2" charset="0"/>
              </a:rPr>
              <a:t>El cristiano está relacionado con Cristo, desde la experiencia del bautismo, como principio y fundamento de la nueva existencia cristiana.</a:t>
            </a:r>
          </a:p>
          <a:p>
            <a:pPr lvl="0" algn="ctr">
              <a:buClrTx/>
              <a:defRPr/>
            </a:pPr>
            <a:endParaRPr lang="es-MX" sz="1000" dirty="0">
              <a:latin typeface="Helvetica" pitchFamily="2" charset="0"/>
            </a:endParaRPr>
          </a:p>
          <a:p>
            <a:pPr lvl="0" algn="ctr">
              <a:buClrTx/>
              <a:defRPr/>
            </a:pPr>
            <a:r>
              <a:rPr lang="es-MX" sz="1800" dirty="0">
                <a:latin typeface="Helvetica" pitchFamily="2" charset="0"/>
              </a:rPr>
              <a:t>También hay un vínculo con el Espíritu Santo quien es el principio interior de la nueva vida.</a:t>
            </a:r>
          </a:p>
          <a:p>
            <a:pPr lvl="0" algn="ctr">
              <a:buClrTx/>
              <a:defRPr/>
            </a:pPr>
            <a:endParaRPr lang="es-MX" sz="1000" dirty="0">
              <a:latin typeface="Helvetica" pitchFamily="2" charset="0"/>
            </a:endParaRPr>
          </a:p>
          <a:p>
            <a:pPr lvl="0" algn="ctr">
              <a:buClrTx/>
              <a:defRPr/>
            </a:pPr>
            <a:r>
              <a:rPr lang="es-MX" sz="1800" dirty="0">
                <a:latin typeface="Helvetica" pitchFamily="2" charset="0"/>
              </a:rPr>
              <a:t>La novedad cristiana es dada al hombre como gracia y tarea, cuya existencia se desarrolla entre la novedad del ser y de la moral o del obrar.</a:t>
            </a:r>
          </a:p>
        </p:txBody>
      </p:sp>
    </p:spTree>
    <p:extLst>
      <p:ext uri="{BB962C8B-B14F-4D97-AF65-F5344CB8AC3E}">
        <p14:creationId xmlns:p14="http://schemas.microsoft.com/office/powerpoint/2010/main" val="2616148310"/>
      </p:ext>
    </p:extLst>
  </p:cSld>
  <p:clrMapOvr>
    <a:masterClrMapping/>
  </p:clrMapOvr>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795</Words>
  <Application>Microsoft Office PowerPoint</Application>
  <PresentationFormat>Presentación en pantalla (16:9)</PresentationFormat>
  <Paragraphs>58</Paragraphs>
  <Slides>16</Slides>
  <Notes>16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Helvetica</vt:lpstr>
      <vt:lpstr>Gantari</vt:lpstr>
      <vt:lpstr>Gantari ExtraBold</vt:lpstr>
      <vt:lpstr>Franklin Gothic Book</vt:lpstr>
      <vt:lpstr>Arial</vt:lpstr>
      <vt:lpstr>Script MT Bold</vt:lpstr>
      <vt:lpstr>Calibri</vt:lpstr>
      <vt:lpstr>Pasos para estudiar un texto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PASOS PARA ESTUDIAR UN TEXTO</dc:title>
  <dc:creator>Patricia</dc:creator>
  <cp:lastModifiedBy>Vilma Eloisa Arango Granados</cp:lastModifiedBy>
  <cp:revision>70</cp:revision>
  <dcterms:modified xsi:type="dcterms:W3CDTF">2024-10-13T08:46:41Z</dcterms:modified>
</cp:coreProperties>
</file>