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0"/>
  </p:notesMasterIdLst>
  <p:sldIdLst>
    <p:sldId id="261" r:id="rId2"/>
    <p:sldId id="275" r:id="rId3"/>
    <p:sldId id="288" r:id="rId4"/>
    <p:sldId id="287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90" r:id="rId14"/>
    <p:sldId id="289" r:id="rId15"/>
    <p:sldId id="291" r:id="rId16"/>
    <p:sldId id="278" r:id="rId17"/>
    <p:sldId id="277" r:id="rId18"/>
    <p:sldId id="276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Gantari" panose="020B0604020202020204" charset="0"/>
      <p:regular r:id="rId27"/>
      <p:bold r:id="rId28"/>
      <p:italic r:id="rId29"/>
      <p:boldItalic r:id="rId30"/>
    </p:embeddedFont>
    <p:embeddedFont>
      <p:font typeface="Gantari ExtraBold" panose="020B0604020202020204" charset="0"/>
      <p:bold r:id="rId31"/>
      <p:boldItalic r:id="rId32"/>
    </p:embeddedFont>
    <p:embeddedFont>
      <p:font typeface="Helvetica" panose="020B0604020202020204" pitchFamily="34" charset="0"/>
      <p:regular r:id="rId33"/>
      <p:bold r:id="rId34"/>
      <p:italic r:id="rId35"/>
      <p:boldItalic r:id="rId36"/>
    </p:embeddedFont>
    <p:embeddedFont>
      <p:font typeface="Script MT Bold" panose="03040602040607080904" pitchFamily="66" charset="0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40404"/>
    <a:srgbClr val="009900"/>
    <a:srgbClr val="66FF66"/>
    <a:srgbClr val="97FF97"/>
    <a:srgbClr val="6D90FF"/>
    <a:srgbClr val="5D84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5A6-C206-4629-B74B-BF99A75361A4}">
  <a:tblStyle styleId="{AC0C25A6-C206-4629-B74B-BF99A7536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65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78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12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844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918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16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0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7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6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8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5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7;p63">
            <a:extLst>
              <a:ext uri="{FF2B5EF4-FFF2-40B4-BE49-F238E27FC236}">
                <a16:creationId xmlns:a16="http://schemas.microsoft.com/office/drawing/2014/main" id="{3D26942F-C0F8-4E53-8849-0959FCCF5873}"/>
              </a:ext>
            </a:extLst>
          </p:cNvPr>
          <p:cNvSpPr/>
          <p:nvPr/>
        </p:nvSpPr>
        <p:spPr>
          <a:xfrm>
            <a:off x="1125031" y="1226379"/>
            <a:ext cx="3368558" cy="289676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99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0C11B56-C68E-4B9C-BD94-5B7B2708B668}"/>
              </a:ext>
            </a:extLst>
          </p:cNvPr>
          <p:cNvSpPr txBox="1">
            <a:spLocks/>
          </p:cNvSpPr>
          <p:nvPr/>
        </p:nvSpPr>
        <p:spPr>
          <a:xfrm>
            <a:off x="1294171" y="1435396"/>
            <a:ext cx="3030278" cy="1945757"/>
          </a:xfrm>
          <a:prstGeom prst="rect">
            <a:avLst/>
          </a:prstGeom>
          <a:solidFill>
            <a:srgbClr val="97FF9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Aharoni" panose="020B0604020202020204" pitchFamily="2" charset="-79"/>
              </a:rPr>
              <a:t>Tema # 2</a:t>
            </a:r>
            <a:endParaRPr kumimoji="0" lang="es-GT" sz="4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j-ea"/>
              <a:cs typeface="Aharoni" panose="020B0604020202020204" pitchFamily="2" charset="-79"/>
            </a:endParaRPr>
          </a:p>
        </p:txBody>
      </p:sp>
      <p:grpSp>
        <p:nvGrpSpPr>
          <p:cNvPr id="14" name="Google Shape;2583;p63">
            <a:extLst>
              <a:ext uri="{FF2B5EF4-FFF2-40B4-BE49-F238E27FC236}">
                <a16:creationId xmlns:a16="http://schemas.microsoft.com/office/drawing/2014/main" id="{0FEEB1D3-4942-4948-A95D-D646AE5C1D9E}"/>
              </a:ext>
            </a:extLst>
          </p:cNvPr>
          <p:cNvGrpSpPr/>
          <p:nvPr/>
        </p:nvGrpSpPr>
        <p:grpSpPr>
          <a:xfrm rot="5400000">
            <a:off x="4698608" y="1136707"/>
            <a:ext cx="3519379" cy="3266158"/>
            <a:chOff x="335425" y="271300"/>
            <a:chExt cx="1782025" cy="1463375"/>
          </a:xfrm>
        </p:grpSpPr>
        <p:sp>
          <p:nvSpPr>
            <p:cNvPr id="15" name="Google Shape;2584;p63">
              <a:extLst>
                <a:ext uri="{FF2B5EF4-FFF2-40B4-BE49-F238E27FC236}">
                  <a16:creationId xmlns:a16="http://schemas.microsoft.com/office/drawing/2014/main" id="{4FDF3125-E433-4C1D-B3D4-277A95D5F328}"/>
                </a:ext>
              </a:extLst>
            </p:cNvPr>
            <p:cNvSpPr/>
            <p:nvPr/>
          </p:nvSpPr>
          <p:spPr>
            <a:xfrm>
              <a:off x="451750" y="434175"/>
              <a:ext cx="1665700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50" y="1895"/>
                    <a:pt x="890" y="2808"/>
                  </a:cubicBezTo>
                  <a:cubicBezTo>
                    <a:pt x="753" y="3584"/>
                    <a:pt x="571" y="4337"/>
                    <a:pt x="731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72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420" y="10455"/>
                    <a:pt x="2648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511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80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96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45" y="17736"/>
                    <a:pt x="708" y="18809"/>
                    <a:pt x="525" y="19859"/>
                  </a:cubicBezTo>
                  <a:cubicBezTo>
                    <a:pt x="388" y="20566"/>
                    <a:pt x="525" y="21274"/>
                    <a:pt x="480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51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49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82" y="32527"/>
                    <a:pt x="822" y="32869"/>
                  </a:cubicBezTo>
                  <a:cubicBezTo>
                    <a:pt x="594" y="33326"/>
                    <a:pt x="799" y="33599"/>
                    <a:pt x="868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85" y="36818"/>
                    <a:pt x="457" y="37137"/>
                    <a:pt x="480" y="37708"/>
                  </a:cubicBezTo>
                  <a:cubicBezTo>
                    <a:pt x="480" y="38210"/>
                    <a:pt x="502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1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63" y="48459"/>
                  </a:cubicBezTo>
                  <a:cubicBezTo>
                    <a:pt x="1849" y="48824"/>
                    <a:pt x="1781" y="48641"/>
                    <a:pt x="1507" y="48892"/>
                  </a:cubicBezTo>
                  <a:cubicBezTo>
                    <a:pt x="1119" y="49303"/>
                    <a:pt x="936" y="50125"/>
                    <a:pt x="685" y="50627"/>
                  </a:cubicBezTo>
                  <a:cubicBezTo>
                    <a:pt x="480" y="51061"/>
                    <a:pt x="365" y="51540"/>
                    <a:pt x="297" y="52019"/>
                  </a:cubicBezTo>
                  <a:lnTo>
                    <a:pt x="65281" y="52019"/>
                  </a:lnTo>
                  <a:cubicBezTo>
                    <a:pt x="65303" y="51814"/>
                    <a:pt x="65326" y="51609"/>
                    <a:pt x="65372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35" y="43985"/>
                  </a:cubicBezTo>
                  <a:cubicBezTo>
                    <a:pt x="65258" y="43392"/>
                    <a:pt x="64938" y="42867"/>
                    <a:pt x="64824" y="42296"/>
                  </a:cubicBezTo>
                  <a:cubicBezTo>
                    <a:pt x="64756" y="41839"/>
                    <a:pt x="64824" y="41429"/>
                    <a:pt x="64733" y="40972"/>
                  </a:cubicBezTo>
                  <a:cubicBezTo>
                    <a:pt x="64573" y="40082"/>
                    <a:pt x="64368" y="39146"/>
                    <a:pt x="64368" y="38210"/>
                  </a:cubicBezTo>
                  <a:cubicBezTo>
                    <a:pt x="64368" y="37480"/>
                    <a:pt x="64368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98" y="24104"/>
                    <a:pt x="65235" y="23191"/>
                  </a:cubicBezTo>
                  <a:cubicBezTo>
                    <a:pt x="65303" y="22826"/>
                    <a:pt x="65646" y="22461"/>
                    <a:pt x="65669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84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47" y="17622"/>
                  </a:cubicBezTo>
                  <a:cubicBezTo>
                    <a:pt x="64550" y="15819"/>
                    <a:pt x="64893" y="13947"/>
                    <a:pt x="65349" y="12235"/>
                  </a:cubicBezTo>
                  <a:cubicBezTo>
                    <a:pt x="65714" y="10888"/>
                    <a:pt x="66079" y="9975"/>
                    <a:pt x="66034" y="8651"/>
                  </a:cubicBezTo>
                  <a:cubicBezTo>
                    <a:pt x="66034" y="7670"/>
                    <a:pt x="66057" y="6688"/>
                    <a:pt x="66057" y="5707"/>
                  </a:cubicBezTo>
                  <a:cubicBezTo>
                    <a:pt x="66057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Google Shape;2585;p63">
              <a:extLst>
                <a:ext uri="{FF2B5EF4-FFF2-40B4-BE49-F238E27FC236}">
                  <a16:creationId xmlns:a16="http://schemas.microsoft.com/office/drawing/2014/main" id="{6E2C2F5D-938B-43F1-87F9-CC7824A1D2B0}"/>
                </a:ext>
              </a:extLst>
            </p:cNvPr>
            <p:cNvSpPr/>
            <p:nvPr/>
          </p:nvSpPr>
          <p:spPr>
            <a:xfrm>
              <a:off x="335425" y="271300"/>
              <a:ext cx="1610399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27" y="1895"/>
                    <a:pt x="890" y="2808"/>
                  </a:cubicBezTo>
                  <a:cubicBezTo>
                    <a:pt x="753" y="3584"/>
                    <a:pt x="548" y="4337"/>
                    <a:pt x="708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49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397" y="10455"/>
                    <a:pt x="2625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488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79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73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22" y="17736"/>
                    <a:pt x="708" y="18809"/>
                    <a:pt x="502" y="19859"/>
                  </a:cubicBezTo>
                  <a:cubicBezTo>
                    <a:pt x="388" y="20566"/>
                    <a:pt x="525" y="21274"/>
                    <a:pt x="479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28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26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59" y="32527"/>
                    <a:pt x="822" y="32869"/>
                  </a:cubicBezTo>
                  <a:cubicBezTo>
                    <a:pt x="594" y="33326"/>
                    <a:pt x="799" y="33599"/>
                    <a:pt x="867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62" y="36818"/>
                    <a:pt x="457" y="37137"/>
                    <a:pt x="457" y="37708"/>
                  </a:cubicBezTo>
                  <a:cubicBezTo>
                    <a:pt x="479" y="38210"/>
                    <a:pt x="479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0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40" y="48459"/>
                  </a:cubicBezTo>
                  <a:cubicBezTo>
                    <a:pt x="1849" y="48824"/>
                    <a:pt x="1758" y="48641"/>
                    <a:pt x="1507" y="48892"/>
                  </a:cubicBezTo>
                  <a:cubicBezTo>
                    <a:pt x="1096" y="49303"/>
                    <a:pt x="913" y="50125"/>
                    <a:pt x="685" y="50627"/>
                  </a:cubicBezTo>
                  <a:cubicBezTo>
                    <a:pt x="479" y="51061"/>
                    <a:pt x="365" y="51540"/>
                    <a:pt x="297" y="52019"/>
                  </a:cubicBezTo>
                  <a:lnTo>
                    <a:pt x="65280" y="52019"/>
                  </a:lnTo>
                  <a:cubicBezTo>
                    <a:pt x="65303" y="51814"/>
                    <a:pt x="65326" y="51609"/>
                    <a:pt x="65349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12" y="43985"/>
                  </a:cubicBezTo>
                  <a:cubicBezTo>
                    <a:pt x="65258" y="43392"/>
                    <a:pt x="64915" y="42867"/>
                    <a:pt x="64824" y="42296"/>
                  </a:cubicBezTo>
                  <a:cubicBezTo>
                    <a:pt x="64733" y="41839"/>
                    <a:pt x="64824" y="41429"/>
                    <a:pt x="64733" y="40972"/>
                  </a:cubicBezTo>
                  <a:cubicBezTo>
                    <a:pt x="64573" y="40082"/>
                    <a:pt x="64367" y="39146"/>
                    <a:pt x="64367" y="38210"/>
                  </a:cubicBezTo>
                  <a:cubicBezTo>
                    <a:pt x="64367" y="37480"/>
                    <a:pt x="64367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75" y="24104"/>
                    <a:pt x="65235" y="23191"/>
                  </a:cubicBezTo>
                  <a:cubicBezTo>
                    <a:pt x="65280" y="22826"/>
                    <a:pt x="65646" y="22461"/>
                    <a:pt x="65646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61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24" y="17622"/>
                  </a:cubicBezTo>
                  <a:cubicBezTo>
                    <a:pt x="64550" y="15819"/>
                    <a:pt x="64892" y="13947"/>
                    <a:pt x="65349" y="12235"/>
                  </a:cubicBezTo>
                  <a:cubicBezTo>
                    <a:pt x="65714" y="10888"/>
                    <a:pt x="66057" y="9975"/>
                    <a:pt x="66034" y="8651"/>
                  </a:cubicBezTo>
                  <a:cubicBezTo>
                    <a:pt x="66034" y="7670"/>
                    <a:pt x="66034" y="6688"/>
                    <a:pt x="66034" y="5707"/>
                  </a:cubicBezTo>
                  <a:cubicBezTo>
                    <a:pt x="66034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97FF97"/>
            </a:solidFill>
            <a:ln w="28575">
              <a:solidFill>
                <a:srgbClr val="00660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El hombre creado: imagen y semejanza de Dios, y</a:t>
              </a:r>
              <a:r>
                <a:rPr kumimoji="0" lang="es-ES" sz="3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su unicidad</a:t>
              </a:r>
              <a:endPara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819497" y="2009554"/>
            <a:ext cx="5505006" cy="2413591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El hombre es la única criatura en el mundo de las cosas a quien Dios se dirige y le dice “tú”, esperando de él una respuesta.</a:t>
            </a:r>
          </a:p>
          <a:p>
            <a:pPr lvl="0" algn="ctr">
              <a:buClrTx/>
              <a:defRPr/>
            </a:pPr>
            <a:endParaRPr lang="es-MX" sz="2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semejanza consiste en que Dios puede hablar al hombre y éste puede y debe oírle y responderle.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063046" y="833110"/>
            <a:ext cx="4731488" cy="873913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Por ser imagen y semejanza</a:t>
            </a:r>
          </a:p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es capaz de dialogar con Dios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1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414573" y="1101011"/>
            <a:ext cx="4135901" cy="799486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Es capaz de poseer dominio sobre la creación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2291807" y="2261781"/>
            <a:ext cx="4560385" cy="1780708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El señorío del hombre sobre todos los vivientes lo relaciona la Escritura con la dignidad de la imagen de Dios. 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6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396245" y="1945759"/>
            <a:ext cx="6716397" cy="2445488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Dios ha querido crear no hombres aislados, sino una comunidad destinada a convertirse en una comunión.</a:t>
            </a:r>
          </a:p>
          <a:p>
            <a:pPr lvl="0" algn="ctr">
              <a:buClrTx/>
              <a:defRPr/>
            </a:pPr>
            <a:endParaRPr lang="es-MX" sz="2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existencia comunitaria debe ser una tarea por la cual los individuos, abriéndose a los demás, se complementan mutuamente e imitan la vida íntima de las tres divinas personas.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269642" y="641724"/>
            <a:ext cx="4604716" cy="1060526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Es consiente de comunicarse con Dios y comunicarse con los otros hombres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683322" y="1886880"/>
            <a:ext cx="6181597" cy="2495422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G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El hombre es imagen de Dios porque es persona.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GT" sz="2000" b="1" i="1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La imagen de Dios y el cuerpo del hombre</a:t>
            </a:r>
            <a:r>
              <a:rPr lang="es-GT" sz="20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. El hombre es reflejo de Dios en su totalidad de alma y cuerpo. La imagen divina resplandece en el espíritu, pero también en la materia. Alma y cuerpo deben considerarse siempre en unidad.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005926" y="694987"/>
            <a:ext cx="5536391" cy="790781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Características del ser imagen de Dios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0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17314" y="489507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651424" y="1090378"/>
            <a:ext cx="6181597" cy="2801680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b="1" i="1" dirty="0">
                <a:latin typeface="Helvetica" pitchFamily="2" charset="0"/>
              </a:rPr>
              <a:t>La tensión humana entre ser y devenir.</a:t>
            </a:r>
            <a:r>
              <a:rPr lang="es-MX" sz="2000" dirty="0">
                <a:latin typeface="Helvetica" pitchFamily="2" charset="0"/>
              </a:rPr>
              <a:t> El hombre en cuanto imagen de Dios, tiene un carácter histórico</a:t>
            </a:r>
            <a:r>
              <a:rPr lang="es-GT" sz="2000" dirty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. Es importante partir del presente entendido como «el tiempo oportuno», de gracia y de prueba, que obliga al hombre a tomar decisiones de cara a Dios. La historicidad del hombre está inscrita en la historia de la salvación.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05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2076726" y="1385949"/>
            <a:ext cx="5366064" cy="2371602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lvl="0" indent="-342900">
              <a:buClrTx/>
              <a:buFont typeface="Wingdings" panose="05000000000000000000" pitchFamily="2" charset="2"/>
              <a:buChar char="§"/>
              <a:defRPr/>
            </a:pPr>
            <a:r>
              <a:rPr lang="es-MX" sz="2000" b="1" i="1" dirty="0">
                <a:latin typeface="Helvetica" pitchFamily="2" charset="0"/>
              </a:rPr>
              <a:t>Una palabra de Dios dicha una vez. </a:t>
            </a:r>
            <a:r>
              <a:rPr lang="es-MX" sz="2000" dirty="0">
                <a:latin typeface="Helvetica" pitchFamily="2" charset="0"/>
              </a:rPr>
              <a:t>Cada persona existe porque Dios la ha llamado por su nombre, sabia y amorosamente. Cada persona es un ser que se realiza de un modo único e irrepetible.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4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53878" y="909510"/>
            <a:ext cx="3004268" cy="827805"/>
          </a:xfrm>
          <a:prstGeom prst="homePlate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677346" y="594835"/>
            <a:ext cx="3488459" cy="2185632"/>
          </a:xfrm>
          <a:prstGeom prst="round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Individual</a:t>
            </a:r>
          </a:p>
          <a:p>
            <a:pPr lvl="0" algn="ctr">
              <a:buClrTx/>
              <a:defRPr/>
            </a:pPr>
            <a:r>
              <a:rPr lang="es-MX" sz="1600" dirty="0">
                <a:latin typeface="Helvetica" pitchFamily="2" charset="0"/>
              </a:rPr>
              <a:t>Siendo representante de Dios en la tierra ¿Cómo debo comportarme? ¿Cómo debo manifestarme? ¿Cuáles son esas características que se deben mostrar como imagen y semejanza?</a:t>
            </a:r>
            <a:endParaRPr kumimoji="0" lang="es-MX" sz="1600" b="1" i="0" u="none" strike="noStrike" kern="0" cap="none" spc="10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1171569" y="2775205"/>
            <a:ext cx="3491402" cy="1679837"/>
          </a:xfrm>
          <a:prstGeom prst="round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Grupal</a:t>
            </a:r>
          </a:p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En la vida comunitaria, ¿cómo vivimos esta relación de ser imágenes vivientes de Dios? ¿Qué nos hace falta mejorar?</a:t>
            </a:r>
            <a:endParaRPr kumimoji="0" lang="es-MX" sz="18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2" descr="Icono de Trabajo en equipo Generic Mixed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9" y="2964036"/>
            <a:ext cx="1395313" cy="13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0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163005" y="833111"/>
            <a:ext cx="2928372" cy="847823"/>
          </a:xfrm>
          <a:prstGeom prst="homePlate">
            <a:avLst/>
          </a:prstGeom>
          <a:solidFill>
            <a:srgbClr val="66FF66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Evaluación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Google Shape;2060;p14"/>
          <p:cNvSpPr/>
          <p:nvPr/>
        </p:nvSpPr>
        <p:spPr>
          <a:xfrm rot="20916955">
            <a:off x="1278585" y="1262147"/>
            <a:ext cx="4055596" cy="2636624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2400" dirty="0">
                <a:latin typeface="Helvetica" pitchFamily="2" charset="0"/>
              </a:rPr>
              <a:t>Todo esto me debe hacer valorar mi propia persona, soy imagen y semejanza de Dios. Qué hacer para vivir con dignidad.</a:t>
            </a:r>
            <a:endParaRPr lang="es-GT" sz="2400" dirty="0">
              <a:latin typeface="Helvetica" pitchFamily="2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250076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Evaluación - Iconos gratis de negocios y finanz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07" y="2483129"/>
            <a:ext cx="1501312" cy="15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12"/>
          <p:cNvSpPr/>
          <p:nvPr/>
        </p:nvSpPr>
        <p:spPr>
          <a:xfrm>
            <a:off x="1181828" y="984053"/>
            <a:ext cx="7260728" cy="3204162"/>
          </a:xfrm>
          <a:custGeom>
            <a:avLst/>
            <a:gdLst/>
            <a:ahLst/>
            <a:cxnLst/>
            <a:rect l="l" t="t" r="r" b="b"/>
            <a:pathLst>
              <a:path w="9320197" h="5261956" extrusionOk="0">
                <a:moveTo>
                  <a:pt x="0" y="0"/>
                </a:moveTo>
                <a:lnTo>
                  <a:pt x="9320197" y="0"/>
                </a:lnTo>
                <a:lnTo>
                  <a:pt x="9320197" y="5261956"/>
                </a:lnTo>
                <a:lnTo>
                  <a:pt x="0" y="526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318137" y="1090378"/>
            <a:ext cx="2456421" cy="812850"/>
          </a:xfrm>
          <a:prstGeom prst="homePlate">
            <a:avLst/>
          </a:prstGeom>
          <a:solidFill>
            <a:srgbClr val="66FF66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100" dirty="0">
                <a:solidFill>
                  <a:schemeClr val="tx1"/>
                </a:solidFill>
                <a:latin typeface="Script MT Bold" panose="03040602040607080904" pitchFamily="66" charset="0"/>
              </a:rPr>
              <a:t>Enlace</a:t>
            </a:r>
            <a:endParaRPr lang="es-GT" sz="4000" b="1" spc="100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Google Shape;4067;p31"/>
          <p:cNvSpPr/>
          <p:nvPr/>
        </p:nvSpPr>
        <p:spPr>
          <a:xfrm rot="5253523">
            <a:off x="4375424" y="679948"/>
            <a:ext cx="3309345" cy="3783606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En el tema anterior reconocimos en Dios el origen de todo lo creado.</a:t>
            </a: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Ahora vamos a descubrir que los seres humanos hemos sido creados por Dios, hechos a su imagen y semejanza.</a:t>
            </a:r>
            <a:endParaRPr lang="es-GT" sz="2000" dirty="0">
              <a:solidFill>
                <a:prstClr val="black"/>
              </a:solidFill>
              <a:latin typeface="Helvetica" pitchFamily="2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00990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Enlace Único Icono.Chain Enlace Símbolo. Icono De Enlace A La Fuente.  Ilustraciones svg, vectoriales, clip art vectorizado libre de derechos.  Image 81657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84" y="2477385"/>
            <a:ext cx="1618075" cy="16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60;p14"/>
          <p:cNvSpPr/>
          <p:nvPr/>
        </p:nvSpPr>
        <p:spPr>
          <a:xfrm rot="20916955">
            <a:off x="1560089" y="1329516"/>
            <a:ext cx="3288039" cy="2266506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sz="2400" dirty="0">
                <a:latin typeface="Helvetica" pitchFamily="2" charset="0"/>
              </a:rPr>
              <a:t>Descubrir en que consiste que los hombres y las mujeres seamos imagen y semejanza de Dios.</a:t>
            </a:r>
            <a:endParaRPr lang="es-GT" sz="2400" dirty="0">
              <a:latin typeface="Helvetica" pitchFamily="2" charset="0"/>
            </a:endParaRPr>
          </a:p>
        </p:txBody>
      </p:sp>
      <p:sp>
        <p:nvSpPr>
          <p:cNvPr id="8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268634" y="1090378"/>
            <a:ext cx="2717846" cy="803658"/>
          </a:xfrm>
          <a:prstGeom prst="homePlate">
            <a:avLst/>
          </a:prstGeom>
          <a:solidFill>
            <a:srgbClr val="66FF66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Objetivo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grpSp>
        <p:nvGrpSpPr>
          <p:cNvPr id="11" name="Google Shape;10163;p49"/>
          <p:cNvGrpSpPr/>
          <p:nvPr/>
        </p:nvGrpSpPr>
        <p:grpSpPr>
          <a:xfrm>
            <a:off x="7889359" y="186281"/>
            <a:ext cx="596950" cy="787025"/>
            <a:chOff x="5055688" y="2345363"/>
            <a:chExt cx="596950" cy="787025"/>
          </a:xfrm>
        </p:grpSpPr>
        <p:sp>
          <p:nvSpPr>
            <p:cNvPr id="12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10" y="2353468"/>
            <a:ext cx="1790798" cy="17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169581" y="1090378"/>
            <a:ext cx="2882730" cy="705334"/>
          </a:xfrm>
          <a:prstGeom prst="homePlate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La Palabra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3" name="Google Shape;4067;p31"/>
          <p:cNvSpPr/>
          <p:nvPr/>
        </p:nvSpPr>
        <p:spPr>
          <a:xfrm rot="5253523">
            <a:off x="4562672" y="650375"/>
            <a:ext cx="3312973" cy="4047974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97FF97"/>
          </a:solidFill>
          <a:ln w="28575">
            <a:solidFill>
              <a:srgbClr val="00660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MX" dirty="0">
                <a:latin typeface="Helvetica" pitchFamily="2" charset="0"/>
              </a:rPr>
              <a:t>«</a:t>
            </a:r>
            <a:r>
              <a:rPr lang="es-MX" sz="1800" dirty="0">
                <a:latin typeface="Helvetica" pitchFamily="2" charset="0"/>
              </a:rPr>
              <a:t>Dijo Dios: Hagamos al hombre a imagen nuestra, según nuestra semejanza, y domine en los peces del mar, en las aves del cielo, en los ganados y en todas las alimañas, y en todos los reptiles que reptan por la tierra. Y creó Dios al hombre a imagen suya: a imagen de Dios lo creó»</a:t>
            </a:r>
          </a:p>
          <a:p>
            <a:pPr lvl="0" algn="ctr">
              <a:defRPr/>
            </a:pPr>
            <a:endParaRPr lang="es-MX" sz="1800" dirty="0">
              <a:latin typeface="Helvetica" pitchFamily="2" charset="0"/>
            </a:endParaRPr>
          </a:p>
          <a:p>
            <a:pPr lvl="0">
              <a:defRPr/>
            </a:pPr>
            <a:r>
              <a:rPr lang="es-MX" dirty="0">
                <a:latin typeface="Helvetica" pitchFamily="2" charset="0"/>
              </a:rPr>
              <a:t>(Gen 1, 26-27)</a:t>
            </a:r>
            <a:endParaRPr lang="es-GT" dirty="0">
              <a:latin typeface="Helvetica" pitchFamily="2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7" y="2502568"/>
            <a:ext cx="2489736" cy="1556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73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263912" y="726785"/>
            <a:ext cx="4806737" cy="890386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¿Cuándo el hombre comienza a ser imagen de Dios?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2088474" y="2105246"/>
            <a:ext cx="5157611" cy="2105247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Inicia desde el primer momento de su concepción.</a:t>
            </a:r>
          </a:p>
          <a:p>
            <a:pPr lvl="0" algn="ctr">
              <a:buClrTx/>
              <a:defRPr/>
            </a:pPr>
            <a:endParaRPr lang="es-MX" sz="2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Tal dignidad está por tanto presente en cada fase de la vida humana.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6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1962728" y="890476"/>
            <a:ext cx="5218543" cy="799289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Lo has hecho poco menor que Dios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452691" y="2243470"/>
            <a:ext cx="4628593" cy="1765005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El hombre es un ser sacado del polvo y formado a imagen de Dios. Aquí está el misterio del hombre.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90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070536" y="726785"/>
            <a:ext cx="5669965" cy="702731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Plasmó al hombre con el polvo del suelo 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709933" y="1669312"/>
            <a:ext cx="6191486" cy="2690037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/>
              <a:t>La creación del hombre, es la coronación y perfección de la obra creadora de Dios.</a:t>
            </a:r>
          </a:p>
          <a:p>
            <a:pPr lvl="0" algn="ctr">
              <a:buClrTx/>
              <a:defRPr/>
            </a:pPr>
            <a:r>
              <a:rPr lang="es-MX" sz="2000" dirty="0"/>
              <a:t>El hombre no puede olvidar su origen, así como nace de la tierra, así deberá volver a ella.</a:t>
            </a:r>
          </a:p>
          <a:p>
            <a:pPr lvl="0" algn="ctr">
              <a:buClrTx/>
              <a:defRPr/>
            </a:pPr>
            <a:r>
              <a:rPr lang="es-MX" sz="2000" dirty="0"/>
              <a:t>Pero, ante su condición transitoria, el hombre admira y agradece la dignidad de su cercanía a Dios y hasta su semejanza con Él.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1944500" y="813964"/>
            <a:ext cx="5556309" cy="727185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manifestación de Dios en la tierra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321497" y="1860696"/>
            <a:ext cx="4802317" cy="2362514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La expresión bíblica «el hombre imagen de Dios», subraya el hecho de que al ser finito y frágil está llamado a participar, de manera misteriosamente privilegiada, en la grandeza y bondad del Creador.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9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690038" y="726785"/>
            <a:ext cx="4221124" cy="708610"/>
          </a:xfrm>
          <a:prstGeom prst="flowChartTerminator">
            <a:avLst/>
          </a:prstGeom>
          <a:solidFill>
            <a:srgbClr val="66FF66"/>
          </a:solidFill>
          <a:ln w="12700" cap="flat" cmpd="sng" algn="ctr">
            <a:solidFill>
              <a:srgbClr val="0099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En el hombre está el “tú” terreno de Dios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600200" y="1620353"/>
            <a:ext cx="6204098" cy="2796362"/>
          </a:xfrm>
          <a:prstGeom prst="snip2DiagRect">
            <a:avLst/>
          </a:prstGeom>
          <a:solidFill>
            <a:srgbClr val="97FF97"/>
          </a:solidFill>
          <a:ln w="25400" cap="flat" cmpd="sng" algn="ctr">
            <a:solidFill>
              <a:srgbClr val="0099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/>
              <a:t>Cuando hablamos de la imagen de Dios en el hombre, intentamos aludir sólo al reflejo de su ser divino, a la manifestación de su gloria divina que resplandece sobre el hombre.</a:t>
            </a:r>
          </a:p>
          <a:p>
            <a:pPr lvl="0" algn="ctr">
              <a:buClrTx/>
              <a:defRPr/>
            </a:pPr>
            <a:endParaRPr lang="es-MX" sz="1800" dirty="0"/>
          </a:p>
          <a:p>
            <a:pPr lvl="0" algn="ctr">
              <a:buClrTx/>
              <a:defRPr/>
            </a:pPr>
            <a:r>
              <a:rPr lang="es-MX" sz="1800" dirty="0"/>
              <a:t>La semejanza con Dios es la capacidad humana de entrar en diálogo con Él y con el mundo, y conocer y amar a su Creador. Desde el principio Dios los hizo hombre y mujer, comunión de personas, un ser social.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48310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812</Words>
  <Application>Microsoft Office PowerPoint</Application>
  <PresentationFormat>Presentación en pantalla (16:9)</PresentationFormat>
  <Paragraphs>51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Helvetica</vt:lpstr>
      <vt:lpstr>Gantari</vt:lpstr>
      <vt:lpstr>Gantari ExtraBold</vt:lpstr>
      <vt:lpstr>Franklin Gothic Book</vt:lpstr>
      <vt:lpstr>Wingdings</vt:lpstr>
      <vt:lpstr>Arial</vt:lpstr>
      <vt:lpstr>Script MT Bold</vt:lpstr>
      <vt:lpstr>Calibri</vt:lpstr>
      <vt:lpstr>Pasos para estudiar un texto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ESTUDIAR UN TEXTO</dc:title>
  <dc:creator>Patricia</dc:creator>
  <cp:lastModifiedBy>Vilma Eloisa Arango Granados</cp:lastModifiedBy>
  <cp:revision>57</cp:revision>
  <dcterms:modified xsi:type="dcterms:W3CDTF">2024-10-13T08:38:12Z</dcterms:modified>
</cp:coreProperties>
</file>