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4"/>
  </p:notesMasterIdLst>
  <p:sldIdLst>
    <p:sldId id="261" r:id="rId2"/>
    <p:sldId id="275" r:id="rId3"/>
    <p:sldId id="291" r:id="rId4"/>
    <p:sldId id="298" r:id="rId5"/>
    <p:sldId id="287" r:id="rId6"/>
    <p:sldId id="286" r:id="rId7"/>
    <p:sldId id="285" r:id="rId8"/>
    <p:sldId id="284" r:id="rId9"/>
    <p:sldId id="283" r:id="rId10"/>
    <p:sldId id="282" r:id="rId11"/>
    <p:sldId id="281" r:id="rId12"/>
    <p:sldId id="280" r:id="rId13"/>
    <p:sldId id="279" r:id="rId14"/>
    <p:sldId id="290" r:id="rId15"/>
    <p:sldId id="294" r:id="rId16"/>
    <p:sldId id="293" r:id="rId17"/>
    <p:sldId id="292" r:id="rId18"/>
    <p:sldId id="297" r:id="rId19"/>
    <p:sldId id="295" r:id="rId20"/>
    <p:sldId id="278" r:id="rId21"/>
    <p:sldId id="277" r:id="rId22"/>
    <p:sldId id="276" r:id="rId23"/>
  </p:sldIdLst>
  <p:sldSz cx="9144000" cy="5143500" type="screen16x9"/>
  <p:notesSz cx="6858000" cy="9144000"/>
  <p:embeddedFontLst>
    <p:embeddedFont>
      <p:font typeface="Gantari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" pitchFamily="2" charset="0"/>
      <p:regular r:id="rId33"/>
      <p:bold r:id="rId34"/>
      <p:italic r:id="rId35"/>
      <p:boldItalic r:id="rId36"/>
    </p:embeddedFont>
    <p:embeddedFont>
      <p:font typeface="Franklin Gothic Book" panose="020B0503020102020204" pitchFamily="34" charset="0"/>
      <p:regular r:id="rId37"/>
      <p:italic r:id="rId38"/>
    </p:embeddedFont>
    <p:embeddedFont>
      <p:font typeface="Aharoni" pitchFamily="2" charset="-79"/>
      <p:bold r:id="rId39"/>
    </p:embeddedFont>
    <p:embeddedFont>
      <p:font typeface="Script MT Bold" panose="03040602040607080904" pitchFamily="66" charset="0"/>
      <p:bold r:id="rId40"/>
    </p:embeddedFont>
    <p:embeddedFont>
      <p:font typeface="Gantari ExtraBold" panose="020B0604020202020204" charset="0"/>
      <p:bold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009900"/>
    <a:srgbClr val="FFFF66"/>
    <a:srgbClr val="FFFF8B"/>
    <a:srgbClr val="66FF66"/>
    <a:srgbClr val="97FF97"/>
    <a:srgbClr val="6D90FF"/>
    <a:srgbClr val="5D84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78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126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478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046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878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57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39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99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242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FFFF8B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spc="100" dirty="0">
                <a:solidFill>
                  <a:prstClr val="black"/>
                </a:solidFill>
                <a:latin typeface="Helvetica" pitchFamily="2" charset="0"/>
                <a:cs typeface="Aharoni" panose="020B0604020202020204" pitchFamily="2" charset="-79"/>
              </a:rPr>
              <a:t>(taller)</a:t>
            </a:r>
            <a:endParaRPr kumimoji="0" lang="es-GT" sz="3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j-ea"/>
              <a:cs typeface="Aharoni" panose="020B0604020202020204" pitchFamily="2" charset="-79"/>
            </a:endParaRP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698608" y="1136707"/>
            <a:ext cx="3519379" cy="3266158"/>
            <a:chOff x="335425" y="271300"/>
            <a:chExt cx="1782025" cy="1463375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5" y="271300"/>
              <a:ext cx="1610399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FFFF8B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La gracia y la justificación realizada por Cristo</a:t>
              </a:r>
              <a:endParaRPr kumimoji="0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1520457" y="681697"/>
            <a:ext cx="6049927" cy="817362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interpretación común de la justificación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2126513" y="1648048"/>
            <a:ext cx="4837813" cy="2764466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 smtClean="0">
                <a:latin typeface="Helvetica" pitchFamily="2" charset="0"/>
              </a:rPr>
              <a:t>Las iglesias luterana y católica, juntas </a:t>
            </a:r>
            <a:r>
              <a:rPr lang="es-MX" sz="2000" dirty="0">
                <a:latin typeface="Helvetica" pitchFamily="2" charset="0"/>
              </a:rPr>
              <a:t>tenemos la convicción de que la justificación es obra del Dios trino. </a:t>
            </a:r>
            <a:endParaRPr lang="es-MX" sz="2000" dirty="0" smtClean="0">
              <a:latin typeface="Helvetica" pitchFamily="2" charset="0"/>
            </a:endParaRPr>
          </a:p>
          <a:p>
            <a:pPr lvl="0" algn="ctr">
              <a:buClrTx/>
              <a:defRPr/>
            </a:pPr>
            <a:endParaRPr lang="es-MX" sz="10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 smtClean="0">
                <a:latin typeface="Helvetica" pitchFamily="2" charset="0"/>
              </a:rPr>
              <a:t>El </a:t>
            </a:r>
            <a:r>
              <a:rPr lang="es-MX" sz="2000" dirty="0">
                <a:latin typeface="Helvetica" pitchFamily="2" charset="0"/>
              </a:rPr>
              <a:t>Padre envió a su Hijo al mundo para salvar a los pecadores. Fundamento y </a:t>
            </a:r>
            <a:r>
              <a:rPr lang="es-MX" sz="2000" dirty="0" smtClean="0">
                <a:latin typeface="Helvetica" pitchFamily="2" charset="0"/>
              </a:rPr>
              <a:t>postulado </a:t>
            </a:r>
            <a:r>
              <a:rPr lang="es-MX" sz="2000" dirty="0">
                <a:latin typeface="Helvetica" pitchFamily="2" charset="0"/>
              </a:rPr>
              <a:t>de la justificación es la encarnación, muerte y resurrección de Cristo.</a:t>
            </a:r>
          </a:p>
        </p:txBody>
      </p:sp>
    </p:spTree>
    <p:extLst>
      <p:ext uri="{BB962C8B-B14F-4D97-AF65-F5344CB8AC3E}">
        <p14:creationId xmlns:p14="http://schemas.microsoft.com/office/powerpoint/2010/main" val="26161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201645" y="1690577"/>
            <a:ext cx="6974957" cy="2711301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Juntos confesamos que en lo que atañe a su </a:t>
            </a:r>
            <a:r>
              <a:rPr lang="es-MX" sz="1800" dirty="0" smtClean="0">
                <a:latin typeface="Helvetica" pitchFamily="2" charset="0"/>
              </a:rPr>
              <a:t>salvación y justificación, </a:t>
            </a:r>
            <a:r>
              <a:rPr lang="es-MX" sz="1800" dirty="0">
                <a:latin typeface="Helvetica" pitchFamily="2" charset="0"/>
              </a:rPr>
              <a:t>el ser humano depende </a:t>
            </a:r>
            <a:r>
              <a:rPr lang="es-MX" sz="1800" dirty="0" smtClean="0">
                <a:latin typeface="Helvetica" pitchFamily="2" charset="0"/>
              </a:rPr>
              <a:t>enteramente </a:t>
            </a:r>
            <a:r>
              <a:rPr lang="es-MX" sz="1800" dirty="0">
                <a:latin typeface="Helvetica" pitchFamily="2" charset="0"/>
              </a:rPr>
              <a:t>de la gracia redentora de </a:t>
            </a:r>
            <a:r>
              <a:rPr lang="es-MX" sz="1800" dirty="0" smtClean="0">
                <a:latin typeface="Helvetica" pitchFamily="2" charset="0"/>
              </a:rPr>
              <a:t>Dios.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Los católicos afirman</a:t>
            </a:r>
            <a:r>
              <a:rPr kumimoji="0" lang="es-GT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que el ser humano “coopera”, aceptando la acción justificadora de Dios, como fruto de la gracia.</a:t>
            </a:r>
          </a:p>
          <a:p>
            <a:pPr lvl="0" algn="ctr">
              <a:buClrTx/>
              <a:defRPr/>
            </a:pPr>
            <a:endParaRPr lang="es-GT" sz="1000" baseline="0" dirty="0" smtClean="0">
              <a:solidFill>
                <a:sysClr val="windowText" lastClr="000000"/>
              </a:solidFill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GT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Para los luteranos, el ser humano es incapaz de contribuir a su salvación; solo puede recibir la justificación pasivamente.</a:t>
            </a:r>
            <a:endParaRPr lang="es-GT" sz="1800" baseline="0" dirty="0">
              <a:solidFill>
                <a:sysClr val="windowText" lastClr="000000"/>
              </a:solidFill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150435" y="701246"/>
            <a:ext cx="5077378" cy="778264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impotencia y el pecado humanos respecto a la justificación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318388" y="690635"/>
            <a:ext cx="4868729" cy="799486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La justificación en cuanto perdón del pecado y fuente de justicia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239559" y="1679945"/>
            <a:ext cx="7123814" cy="2753832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Juntos confesamos que la gracia de Dios perdona el pecado del ser humano y, a la vez, lo libera del poder avasallador del pecado, confiriéndole el don de una nueva vida en Cristo</a:t>
            </a:r>
            <a:r>
              <a:rPr lang="es-MX" sz="1800" dirty="0" smtClean="0">
                <a:latin typeface="Helvetica" pitchFamily="2" charset="0"/>
              </a:rPr>
              <a:t>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Para los luteranos, la justificación está exenta de la cooperación humana.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Los católicos no niegan que el don de la gracia de Dios en la justificación sea independiente de la cooperación humana.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687052" y="1616149"/>
            <a:ext cx="6202306" cy="2796364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Juntos confesamos que el pecador es justificado por la fe en la acción salvífica de Dios en Cristo</a:t>
            </a:r>
            <a:r>
              <a:rPr lang="es-MX" sz="1800" dirty="0" smtClean="0">
                <a:latin typeface="Helvetica" pitchFamily="2" charset="0"/>
              </a:rPr>
              <a:t>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Para la interpretación católica, la fe es activa en el amor y, entonces, el cristiano no puede,</a:t>
            </a:r>
            <a:r>
              <a:rPr kumimoji="0" lang="es-GT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ni debe quedarse sin obras. La gracia justificadora no es una posesión humana a la que se pueda apelar ante Dios.</a:t>
            </a:r>
          </a:p>
          <a:p>
            <a:pPr lvl="0" algn="ctr">
              <a:buClrTx/>
              <a:defRPr/>
            </a:pPr>
            <a:endParaRPr lang="es-GT" sz="1000" baseline="0" dirty="0" smtClean="0">
              <a:solidFill>
                <a:sysClr val="windowText" lastClr="000000"/>
              </a:solidFill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GT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Según la interpretación luterana, el pecador es justificado solo por la fe.</a:t>
            </a:r>
            <a:endParaRPr lang="es-GT" sz="1800" baseline="0" dirty="0">
              <a:solidFill>
                <a:sysClr val="windowText" lastClr="000000"/>
              </a:solidFill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496837" y="726785"/>
            <a:ext cx="4582736" cy="719243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Justificación por fe y por gracia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382233" y="1850066"/>
            <a:ext cx="6604247" cy="2424222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>
                <a:latin typeface="Helvetica" pitchFamily="2" charset="0"/>
              </a:rPr>
              <a:t>Juntos confesamos que en el bautismo, el Espíritu Santo nos hace uno en Cristo, justifica y renueva verdaderamente al ser humano, pero el justificado, a lo largo de toda su vida, debe acudir constantemente a la gracia incondicional y </a:t>
            </a:r>
            <a:r>
              <a:rPr lang="es-MX" sz="1800" dirty="0" smtClean="0">
                <a:latin typeface="Helvetica" pitchFamily="2" charset="0"/>
              </a:rPr>
              <a:t>justificadora </a:t>
            </a:r>
            <a:r>
              <a:rPr lang="es-MX" sz="1800" dirty="0">
                <a:latin typeface="Helvetica" pitchFamily="2" charset="0"/>
              </a:rPr>
              <a:t>de Dios. </a:t>
            </a:r>
            <a:endParaRPr lang="es-MX" sz="1800" dirty="0" smtClean="0">
              <a:latin typeface="Helvetica" pitchFamily="2" charset="0"/>
            </a:endParaRPr>
          </a:p>
          <a:p>
            <a:pPr lvl="0" algn="ctr">
              <a:buClrTx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800" dirty="0" smtClean="0">
                <a:solidFill>
                  <a:sysClr val="windowText" lastClr="000000"/>
                </a:solidFill>
                <a:latin typeface="Helvetica" pitchFamily="2" charset="0"/>
                <a:ea typeface="+mn-ea"/>
                <a:cs typeface="+mn-cs"/>
              </a:rPr>
              <a:t>El justificado debe pedir perdón a Dios todos los días, y es llamado incesantemente a la conversión y la penitencia.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880324" y="726785"/>
            <a:ext cx="3608063" cy="729775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itchFamily="2" charset="0"/>
              </a:rPr>
              <a:t>El pecador justificado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364344" y="967563"/>
            <a:ext cx="6780195" cy="3274827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dirty="0" smtClean="0"/>
              <a:t>Los luteranos entienden que ser cristiano es ser al mismo tiempo justo y pecador.</a:t>
            </a:r>
          </a:p>
          <a:p>
            <a:pPr lvl="0" algn="ctr">
              <a:buClrTx/>
              <a:defRPr/>
            </a:pPr>
            <a:endParaRPr lang="es-MX" sz="1000" dirty="0" smtClean="0"/>
          </a:p>
          <a:p>
            <a:pPr lvl="0" algn="ctr">
              <a:buClrTx/>
              <a:defRPr/>
            </a:pPr>
            <a:r>
              <a:rPr lang="es-MX" sz="1800" dirty="0" smtClean="0"/>
              <a:t>En </a:t>
            </a:r>
            <a:r>
              <a:rPr lang="es-MX" sz="1800" dirty="0"/>
              <a:t>Cristo, el creyente se vuelve justo ante Dios pero viéndose a sí mismo, reconoce que también sigue siendo totalmente </a:t>
            </a:r>
            <a:r>
              <a:rPr lang="es-MX" sz="1800" dirty="0" smtClean="0"/>
              <a:t>pecador.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pesar del pecado, el cristiano ya</a:t>
            </a:r>
            <a:r>
              <a:rPr kumimoji="0" lang="es-GT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no está separado de Dios porque ha renacido por el bautismo y el Espíritu Santo. De allí que el pecado ya no conduzca a la condenación y la muerte eterna.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9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70402" y="952155"/>
            <a:ext cx="5578715" cy="3268971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>
                <a:latin typeface="Helvetica" pitchFamily="2" charset="0"/>
              </a:rPr>
              <a:t>Los católicos mantienen que la gracia impartida por Jesucristo en el bautismo lava de todo aquello que es </a:t>
            </a:r>
            <a:r>
              <a:rPr lang="es-MX" sz="2000" dirty="0" smtClean="0">
                <a:latin typeface="Helvetica" pitchFamily="2" charset="0"/>
              </a:rPr>
              <a:t>pecado</a:t>
            </a:r>
            <a:r>
              <a:rPr lang="es-MX" sz="1800" dirty="0" smtClean="0">
                <a:latin typeface="Helvetica" pitchFamily="2" charset="0"/>
              </a:rPr>
              <a:t>.</a:t>
            </a:r>
          </a:p>
          <a:p>
            <a:pPr lvl="0" algn="ctr">
              <a:buClrTx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kumimoji="0" lang="es-GT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Una vez que el ser humano se aparta de Dios, por voluntad propia, no basta con que vuelva a observar los mandamientos, ya que debe recibir perdón y paz en el Sacramento de la Reconciliación</a:t>
            </a: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499192" y="1637415"/>
            <a:ext cx="6365728" cy="2851214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lvl="0" indent="-342900">
              <a:buClrTx/>
              <a:buFont typeface="+mj-lt"/>
              <a:buAutoNum type="alphaLcParenR"/>
              <a:defRPr/>
            </a:pPr>
            <a:r>
              <a:rPr lang="es-MX" sz="1800" dirty="0">
                <a:latin typeface="Helvetica" pitchFamily="2" charset="0"/>
              </a:rPr>
              <a:t>¿Por qué los Luteranos (teología protestante) ponen demasiado énfasis sobre la fe, y por qué solo ella da la salvación</a:t>
            </a:r>
            <a:r>
              <a:rPr lang="es-MX" sz="1800" dirty="0" smtClean="0">
                <a:latin typeface="Helvetica" pitchFamily="2" charset="0"/>
              </a:rPr>
              <a:t>?</a:t>
            </a:r>
          </a:p>
          <a:p>
            <a:pPr marL="342900" lvl="0" indent="-342900">
              <a:buClrTx/>
              <a:buFont typeface="+mj-lt"/>
              <a:buAutoNum type="alphaLcParenR"/>
              <a:defRPr/>
            </a:pPr>
            <a:endParaRPr lang="es-MX" sz="10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+mj-lt"/>
              <a:buAutoNum type="alphaLcParenR"/>
              <a:defRPr/>
            </a:pPr>
            <a:r>
              <a:rPr lang="es-MX" sz="1800" dirty="0" smtClean="0">
                <a:latin typeface="Helvetica" pitchFamily="2" charset="0"/>
              </a:rPr>
              <a:t>Según </a:t>
            </a:r>
            <a:r>
              <a:rPr lang="es-MX" sz="1800" dirty="0">
                <a:latin typeface="Helvetica" pitchFamily="2" charset="0"/>
              </a:rPr>
              <a:t>el texto: ¿Cómo quedan las obras que realizan los cristianos. Será que tienen que ver con la salvación</a:t>
            </a:r>
            <a:r>
              <a:rPr lang="es-MX" sz="1800" dirty="0" smtClean="0">
                <a:latin typeface="Helvetica" pitchFamily="2" charset="0"/>
              </a:rPr>
              <a:t>?</a:t>
            </a:r>
          </a:p>
          <a:p>
            <a:pPr marL="342900" lvl="0" indent="-342900">
              <a:buClrTx/>
              <a:buFont typeface="+mj-lt"/>
              <a:buAutoNum type="alphaLcParenR"/>
              <a:defRPr/>
            </a:pPr>
            <a:endParaRPr lang="es-MX" sz="10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+mj-lt"/>
              <a:buAutoNum type="alphaLcParenR"/>
              <a:defRPr/>
            </a:pPr>
            <a:r>
              <a:rPr lang="es-MX" sz="1800" dirty="0" smtClean="0">
                <a:latin typeface="Helvetica" pitchFamily="2" charset="0"/>
              </a:rPr>
              <a:t>¿En </a:t>
            </a:r>
            <a:r>
              <a:rPr lang="es-MX" sz="1800" dirty="0">
                <a:latin typeface="Helvetica" pitchFamily="2" charset="0"/>
              </a:rPr>
              <a:t>qué puntos comunes están de acuerdo los </a:t>
            </a:r>
            <a:r>
              <a:rPr lang="es-MX" sz="1800" dirty="0" smtClean="0">
                <a:latin typeface="Helvetica" pitchFamily="2" charset="0"/>
              </a:rPr>
              <a:t>luteranos </a:t>
            </a:r>
            <a:r>
              <a:rPr lang="es-MX" sz="1800" dirty="0">
                <a:latin typeface="Helvetica" pitchFamily="2" charset="0"/>
              </a:rPr>
              <a:t>y los católicos en el tema de la </a:t>
            </a:r>
            <a:r>
              <a:rPr lang="es-MX" sz="1800" dirty="0" smtClean="0">
                <a:latin typeface="Helvetica" pitchFamily="2" charset="0"/>
              </a:rPr>
              <a:t>justificación?</a:t>
            </a:r>
          </a:p>
        </p:txBody>
      </p:sp>
      <p:sp>
        <p:nvSpPr>
          <p:cNvPr id="5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358841" y="694987"/>
            <a:ext cx="4646430" cy="790781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Volvamos sobre el texto, haciéndonos estas preguntas:</a:t>
            </a:r>
            <a:endParaRPr lang="es-GT" sz="2000" b="1" dirty="0">
              <a:solidFill>
                <a:sysClr val="windowText" lastClr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546527" y="726785"/>
            <a:ext cx="6268403" cy="3712452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342900" lvl="0" indent="-342900">
              <a:buClrTx/>
              <a:buFont typeface="+mj-lt"/>
              <a:buAutoNum type="alphaLcParenR" startAt="4"/>
              <a:defRPr/>
            </a:pPr>
            <a:r>
              <a:rPr lang="es-MX" sz="1800" dirty="0" smtClean="0">
                <a:latin typeface="Helvetica" pitchFamily="2" charset="0"/>
              </a:rPr>
              <a:t>Desde </a:t>
            </a:r>
            <a:r>
              <a:rPr lang="es-MX" sz="1800" dirty="0">
                <a:latin typeface="Helvetica" pitchFamily="2" charset="0"/>
              </a:rPr>
              <a:t>la parte católica: </a:t>
            </a:r>
            <a:r>
              <a:rPr lang="es-MX" sz="1800" dirty="0" smtClean="0">
                <a:latin typeface="Helvetica" pitchFamily="2" charset="0"/>
              </a:rPr>
              <a:t>Al </a:t>
            </a:r>
            <a:r>
              <a:rPr lang="es-MX" sz="1800" dirty="0">
                <a:latin typeface="Helvetica" pitchFamily="2" charset="0"/>
              </a:rPr>
              <a:t>hablar de la justificación, mencionen los dos elementos de interpretación que le da al </a:t>
            </a:r>
            <a:r>
              <a:rPr lang="es-MX" sz="1800" dirty="0" smtClean="0">
                <a:latin typeface="Helvetica" pitchFamily="2" charset="0"/>
              </a:rPr>
              <a:t>tema.</a:t>
            </a:r>
            <a:endParaRPr lang="es-MX" sz="18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+mj-lt"/>
              <a:buAutoNum type="alphaLcParenR" startAt="4"/>
              <a:defRPr/>
            </a:pPr>
            <a:endParaRPr lang="es-MX" sz="10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+mj-lt"/>
              <a:buAutoNum type="alphaLcParenR" startAt="4"/>
              <a:defRPr/>
            </a:pPr>
            <a:r>
              <a:rPr lang="es-MX" sz="1800" dirty="0" smtClean="0">
                <a:latin typeface="Helvetica" pitchFamily="2" charset="0"/>
              </a:rPr>
              <a:t>Como </a:t>
            </a:r>
            <a:r>
              <a:rPr lang="es-MX" sz="1800" dirty="0">
                <a:latin typeface="Helvetica" pitchFamily="2" charset="0"/>
              </a:rPr>
              <a:t>estamos en estudio de antropología: ¿Qué tipo de antropología maneja la </a:t>
            </a:r>
            <a:r>
              <a:rPr lang="es-MX" sz="1800" dirty="0" smtClean="0">
                <a:latin typeface="Helvetica" pitchFamily="2" charset="0"/>
              </a:rPr>
              <a:t>teología </a:t>
            </a:r>
            <a:r>
              <a:rPr lang="es-MX" sz="1800" dirty="0">
                <a:latin typeface="Helvetica" pitchFamily="2" charset="0"/>
              </a:rPr>
              <a:t>protestante? ¿Qué tipo de antropología manejamos los católicos? A partir de esta </a:t>
            </a:r>
            <a:r>
              <a:rPr lang="es-MX" sz="1800" dirty="0" smtClean="0">
                <a:latin typeface="Helvetica" pitchFamily="2" charset="0"/>
              </a:rPr>
              <a:t>lectura.</a:t>
            </a:r>
          </a:p>
          <a:p>
            <a:pPr marL="342900" lvl="0" indent="-342900">
              <a:buClrTx/>
              <a:buFont typeface="+mj-lt"/>
              <a:buAutoNum type="alphaLcParenR" startAt="4"/>
              <a:defRPr/>
            </a:pPr>
            <a:endParaRPr lang="es-MX" sz="1000" dirty="0" smtClean="0">
              <a:latin typeface="Helvetica" pitchFamily="2" charset="0"/>
            </a:endParaRPr>
          </a:p>
          <a:p>
            <a:pPr marL="342900" lvl="0" indent="-342900">
              <a:buClrTx/>
              <a:buFont typeface="+mj-lt"/>
              <a:buAutoNum type="alphaLcParenR" startAt="4"/>
              <a:defRPr/>
            </a:pPr>
            <a:r>
              <a:rPr lang="es-MX" sz="1800" dirty="0" smtClean="0">
                <a:latin typeface="Helvetica" pitchFamily="2" charset="0"/>
              </a:rPr>
              <a:t>Finalmente </a:t>
            </a:r>
            <a:r>
              <a:rPr lang="es-MX" sz="1800" dirty="0">
                <a:latin typeface="Helvetica" pitchFamily="2" charset="0"/>
              </a:rPr>
              <a:t>lean: Mt 25, 31-46. Opine sobre el juicio de Jesús sobre el final de los tiempos, en ello se pone como medida la actitud de amor o de indiferencia para con los </a:t>
            </a:r>
            <a:r>
              <a:rPr lang="es-MX" sz="1800" dirty="0" smtClean="0">
                <a:latin typeface="Helvetica" pitchFamily="2" charset="0"/>
              </a:rPr>
              <a:t>necesitados.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169043" y="1596159"/>
            <a:ext cx="5156790" cy="1657403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 smtClean="0">
                <a:latin typeface="Helvetica" pitchFamily="2" charset="0"/>
              </a:rPr>
              <a:t>Segundo texto</a:t>
            </a:r>
          </a:p>
          <a:p>
            <a:pPr lvl="0" algn="ctr">
              <a:buClrTx/>
              <a:defRPr/>
            </a:pPr>
            <a:endParaRPr lang="es-MX" sz="2000" b="1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b="1" dirty="0" smtClean="0">
                <a:latin typeface="Helvetica" pitchFamily="2" charset="0"/>
              </a:rPr>
              <a:t>Leer </a:t>
            </a:r>
            <a:r>
              <a:rPr lang="es-MX" sz="2000" b="1" dirty="0">
                <a:latin typeface="Helvetica" pitchFamily="2" charset="0"/>
              </a:rPr>
              <a:t>los numerales del Catecismo de la Iglesia Católica: 1987 </a:t>
            </a:r>
            <a:r>
              <a:rPr lang="es-MX" sz="2000" b="1" dirty="0" smtClean="0">
                <a:latin typeface="Helvetica" pitchFamily="2" charset="0"/>
              </a:rPr>
              <a:t>- 1992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1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318137" y="1090378"/>
            <a:ext cx="2456421" cy="812850"/>
          </a:xfrm>
          <a:prstGeom prst="homePlate">
            <a:avLst/>
          </a:prstGeom>
          <a:solidFill>
            <a:srgbClr val="FFFF66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rgbClr val="040404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rgbClr val="040404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Google Shape;4067;p31"/>
          <p:cNvSpPr/>
          <p:nvPr/>
        </p:nvSpPr>
        <p:spPr>
          <a:xfrm rot="5253523">
            <a:off x="4059560" y="604319"/>
            <a:ext cx="3691192" cy="3824146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FFFF8B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En el tema anterior hemos reflexionado sobre el evento pascual, que es la pasión, muerte y resurrección de Cristo el Señor para nuestra salvación; cómo esta acción culmen de la vida de Jesús nos hace partícipes a todos los que creemos en Él por el sacramento del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Bautismo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GT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0099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enlace o cadena icono en amarillo y naranja color. 24292967 Vector en 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96" y="2434856"/>
            <a:ext cx="1339702" cy="13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53878" y="909510"/>
            <a:ext cx="3004268" cy="827805"/>
          </a:xfrm>
          <a:prstGeom prst="homePlate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979230" y="637890"/>
            <a:ext cx="3186575" cy="1641568"/>
          </a:xfrm>
          <a:prstGeom prst="round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Individual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¿Qué valor le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 usted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 las obras de misericordia?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1171568" y="2190307"/>
            <a:ext cx="3889529" cy="2264735"/>
          </a:xfrm>
          <a:prstGeom prst="round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Grupal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Hacer una breve síntesis del contenido de estos numerales. Esta es la postura oficial de la doctrina sobre la justificación en la Iglesia católica.</a:t>
            </a:r>
            <a:endParaRPr lang="es-MX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0" name="Picture 4" descr="Trabajo en equipo - Iconos gratis de perso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08" y="2967839"/>
            <a:ext cx="1537771" cy="15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FFFF66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525109" y="1358840"/>
            <a:ext cx="3526346" cy="2672167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FFFF8B"/>
          </a:solidFill>
          <a:ln w="28575">
            <a:solidFill>
              <a:srgbClr val="FFC00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2800" dirty="0">
                <a:latin typeface="Helvetica" panose="020B0604020202020204" pitchFamily="34" charset="0"/>
                <a:cs typeface="Helvetica" panose="020B0604020202020204" pitchFamily="34" charset="0"/>
              </a:rPr>
              <a:t>¿Existe relación entre tu fe y tus obras? O ¿Solamente tienes fe y no tiene obras? </a:t>
            </a:r>
            <a:endParaRPr lang="es-GT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  <a:solidFill>
            <a:srgbClr val="FFC000"/>
          </a:solidFill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2" name="Picture 4" descr="Lista de verificación - Iconos gratis de interf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52" y="2519916"/>
            <a:ext cx="1528320" cy="1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67;p31"/>
          <p:cNvSpPr/>
          <p:nvPr/>
        </p:nvSpPr>
        <p:spPr>
          <a:xfrm rot="5253523">
            <a:off x="3624514" y="462344"/>
            <a:ext cx="3532530" cy="430121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FFFF8B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presente taller pretende que comprendamos cómo esa gracia de Dios nos hacer participar gratuitamente de la Salvación, pero como fruto de esa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gracia,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persona humana se hace capaz de realizar obras por su condición de ser cristiano. A este hecho le llamamos justificación. </a:t>
            </a:r>
            <a:endParaRPr lang="es-GT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00990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enlace o cadena icono en amarillo y naranja color. 24292967 Vector en 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72" y="2612951"/>
            <a:ext cx="1339702" cy="13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60;p14"/>
          <p:cNvSpPr/>
          <p:nvPr/>
        </p:nvSpPr>
        <p:spPr>
          <a:xfrm rot="20916955">
            <a:off x="1456325" y="843033"/>
            <a:ext cx="3762681" cy="3402679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FFFF8B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Comprender el tema de la justificación con ojos críticos, cuidando de no caer en la tentación que por las obras la persona se salva, dejando a un lado la fe. Más bien la justificación es gracia de Dios y nos hace partícipes de ésta como realidad de fe.</a:t>
            </a:r>
            <a:endParaRPr lang="es-G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268634" y="1090378"/>
            <a:ext cx="2717846" cy="803658"/>
          </a:xfrm>
          <a:prstGeom prst="homePlate">
            <a:avLst/>
          </a:prstGeom>
          <a:solidFill>
            <a:srgbClr val="FFFF66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6" name="Picture 4" descr="Objetivo, flecha, meta, destino, icono de negocio,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91" y="2690053"/>
            <a:ext cx="1336031" cy="1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169581" y="1090378"/>
            <a:ext cx="2882730" cy="705334"/>
          </a:xfrm>
          <a:prstGeom prst="homePlate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Palabra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006606" y="663586"/>
            <a:ext cx="4379668" cy="404797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FFFF8B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es-E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Por </a:t>
            </a: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tanto, si hemos muerto con Cristo, confiemos en que también viviremos con él. Sabemos que Cristo, una vez resucitado de entre los muertos, no vuelve a morir, la muerte no tiene dominio sobre él. Porque cuando murió, murió al pecado de una vez para siempre; su vivir, en cambio es un vivir para Dios. Así también ustedes, considérense muertos al pecado, pero vivos para Dios, en unión con Cristo </a:t>
            </a:r>
            <a:r>
              <a:rPr lang="es-E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Jesús»</a:t>
            </a:r>
            <a:endParaRPr lang="es-E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Rm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6, 8-11)</a:t>
            </a:r>
            <a:endParaRPr lang="es-G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2502568"/>
            <a:ext cx="2489736" cy="155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  <a:solidFill>
            <a:srgbClr val="FFC000"/>
          </a:solidFill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745446" y="598173"/>
            <a:ext cx="3817089" cy="750495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El tema de la </a:t>
            </a:r>
            <a:r>
              <a:rPr lang="es-MX" sz="2000" b="1" dirty="0" smtClean="0">
                <a:latin typeface="Helvetica" pitchFamily="2" charset="0"/>
              </a:rPr>
              <a:t>justificación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90534" y="1444361"/>
            <a:ext cx="5326912" cy="3042579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endParaRPr lang="es-MX" sz="2000" dirty="0" smtClean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 smtClean="0">
                <a:latin typeface="Helvetica" pitchFamily="2" charset="0"/>
              </a:rPr>
              <a:t>La </a:t>
            </a:r>
            <a:r>
              <a:rPr lang="es-MX" sz="2000" dirty="0">
                <a:latin typeface="Helvetica" pitchFamily="2" charset="0"/>
              </a:rPr>
              <a:t>justificación es la acción de Jesús </a:t>
            </a:r>
            <a:r>
              <a:rPr lang="es-MX" sz="2000" dirty="0" smtClean="0">
                <a:latin typeface="Helvetica" pitchFamily="2" charset="0"/>
              </a:rPr>
              <a:t>que en </a:t>
            </a:r>
            <a:r>
              <a:rPr lang="es-MX" sz="2000" dirty="0">
                <a:latin typeface="Helvetica" pitchFamily="2" charset="0"/>
              </a:rPr>
              <a:t>su misterio </a:t>
            </a:r>
            <a:r>
              <a:rPr lang="es-MX" sz="2000" dirty="0" smtClean="0">
                <a:latin typeface="Helvetica" pitchFamily="2" charset="0"/>
              </a:rPr>
              <a:t>pascual </a:t>
            </a:r>
            <a:r>
              <a:rPr lang="es-MX" sz="2000" dirty="0">
                <a:latin typeface="Helvetica" pitchFamily="2" charset="0"/>
              </a:rPr>
              <a:t>nos ha salvado; y nos ha hecho partícipes de esa </a:t>
            </a:r>
            <a:r>
              <a:rPr lang="es-MX" sz="2000" dirty="0" smtClean="0">
                <a:latin typeface="Helvetica" pitchFamily="2" charset="0"/>
              </a:rPr>
              <a:t>acción </a:t>
            </a:r>
            <a:r>
              <a:rPr lang="es-MX" sz="2000" dirty="0">
                <a:latin typeface="Helvetica" pitchFamily="2" charset="0"/>
              </a:rPr>
              <a:t>salvadora de forma </a:t>
            </a:r>
            <a:r>
              <a:rPr lang="es-MX" sz="2000" dirty="0" smtClean="0">
                <a:latin typeface="Helvetica" pitchFamily="2" charset="0"/>
              </a:rPr>
              <a:t>gratuita.</a:t>
            </a:r>
          </a:p>
          <a:p>
            <a:pPr lvl="0" algn="ctr">
              <a:buClrTx/>
              <a:defRPr/>
            </a:pPr>
            <a:endParaRPr kumimoji="0" lang="es-MX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20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San Pablo afirma que todos pecaron y todos están privados de la gloria de Dios, pero ahora Dios los justifica gratuitamente por su </a:t>
            </a:r>
            <a:r>
              <a:rPr lang="es-MX" sz="20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bondad.</a:t>
            </a:r>
            <a:endParaRPr lang="es-MX" sz="2000" dirty="0" smtClean="0">
              <a:solidFill>
                <a:prstClr val="black"/>
              </a:solidFill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MX" sz="16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(</a:t>
            </a:r>
            <a:r>
              <a:rPr lang="es-MX" sz="1600" dirty="0" err="1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cfr</a:t>
            </a:r>
            <a:r>
              <a:rPr lang="es-MX" sz="16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 </a:t>
            </a:r>
            <a:r>
              <a:rPr lang="es-MX" sz="1600" dirty="0" err="1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Rm</a:t>
            </a:r>
            <a:r>
              <a:rPr lang="es-MX" sz="16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 3, 21 – 24)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211595" y="674784"/>
            <a:ext cx="5046937" cy="831187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El problema de la interpretación católica y protestante sobre el tema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889115" y="1736036"/>
            <a:ext cx="5691899" cy="2665842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1800" b="1" dirty="0" smtClean="0">
                <a:latin typeface="Helvetica" pitchFamily="2" charset="0"/>
              </a:rPr>
              <a:t>1.</a:t>
            </a:r>
            <a:r>
              <a:rPr lang="es-MX" sz="1800" dirty="0" smtClean="0">
                <a:latin typeface="Helvetica" pitchFamily="2" charset="0"/>
              </a:rPr>
              <a:t> La </a:t>
            </a:r>
            <a:r>
              <a:rPr lang="es-MX" sz="1800" dirty="0">
                <a:latin typeface="Helvetica" pitchFamily="2" charset="0"/>
              </a:rPr>
              <a:t>teología católica afirma que la justificación es una realidad de fe, y que Jesús nos salva gratuitamente, sin </a:t>
            </a:r>
            <a:r>
              <a:rPr lang="es-MX" sz="1800" dirty="0" smtClean="0">
                <a:latin typeface="Helvetica" pitchFamily="2" charset="0"/>
              </a:rPr>
              <a:t>embargo, la </a:t>
            </a:r>
            <a:r>
              <a:rPr lang="es-MX" sz="1800" dirty="0">
                <a:latin typeface="Helvetica" pitchFamily="2" charset="0"/>
              </a:rPr>
              <a:t>persona es capaz de realizar obras que brotan de su ser </a:t>
            </a:r>
            <a:r>
              <a:rPr lang="es-MX" sz="1800" dirty="0" smtClean="0">
                <a:latin typeface="Helvetica" pitchFamily="2" charset="0"/>
              </a:rPr>
              <a:t>cristiano.</a:t>
            </a:r>
          </a:p>
          <a:p>
            <a:pPr lvl="0" algn="ctr">
              <a:buClrTx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lvl="0" algn="ctr">
              <a:buClrTx/>
              <a:defRPr/>
            </a:pPr>
            <a:r>
              <a:rPr lang="es-GT" sz="1800" b="1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2. </a:t>
            </a:r>
            <a:r>
              <a:rPr lang="es-GT" sz="18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En la </a:t>
            </a:r>
            <a:r>
              <a:rPr kumimoji="0" lang="es-G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interpretación protestante, la justificación es una gracia de Jesús y solo hay que creer en Él para la salvación, la sola fe basta, no le dan importancia a las obras.</a:t>
            </a:r>
            <a:endParaRPr kumimoji="0" lang="es-G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637414" y="956929"/>
            <a:ext cx="6242740" cy="3285461"/>
          </a:xfrm>
          <a:prstGeom prst="snip2DiagRect">
            <a:avLst/>
          </a:prstGeom>
          <a:solidFill>
            <a:srgbClr val="FFFF8B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dirty="0" smtClean="0">
                <a:latin typeface="Helvetica" pitchFamily="2" charset="0"/>
              </a:rPr>
              <a:t>Las </a:t>
            </a:r>
            <a:r>
              <a:rPr lang="es-MX" sz="2000" dirty="0">
                <a:latin typeface="Helvetica" pitchFamily="2" charset="0"/>
              </a:rPr>
              <a:t>dos notas </a:t>
            </a:r>
            <a:r>
              <a:rPr lang="es-MX" sz="2000" dirty="0" smtClean="0">
                <a:latin typeface="Helvetica" pitchFamily="2" charset="0"/>
              </a:rPr>
              <a:t>anteriores son </a:t>
            </a:r>
            <a:r>
              <a:rPr lang="es-MX" sz="2000" dirty="0">
                <a:latin typeface="Helvetica" pitchFamily="2" charset="0"/>
              </a:rPr>
              <a:t>importantes porque sobre este punto se realizará el taller</a:t>
            </a:r>
            <a:r>
              <a:rPr lang="es-MX" sz="2000" dirty="0" smtClean="0">
                <a:latin typeface="Helvetica" pitchFamily="2" charset="0"/>
              </a:rPr>
              <a:t>.</a:t>
            </a:r>
          </a:p>
          <a:p>
            <a:pPr lvl="0" algn="ctr">
              <a:buClrTx/>
              <a:defRPr/>
            </a:pPr>
            <a:endParaRPr lang="es-MX" sz="1200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dirty="0" smtClean="0">
                <a:latin typeface="Helvetica" pitchFamily="2" charset="0"/>
              </a:rPr>
              <a:t>Se tomará como </a:t>
            </a:r>
            <a:r>
              <a:rPr lang="es-MX" sz="2000" dirty="0">
                <a:latin typeface="Helvetica" pitchFamily="2" charset="0"/>
              </a:rPr>
              <a:t>base el documento: </a:t>
            </a:r>
            <a:r>
              <a:rPr lang="es-MX" sz="2000" dirty="0" smtClean="0">
                <a:latin typeface="Helvetica" pitchFamily="2" charset="0"/>
              </a:rPr>
              <a:t>“Declaración conjunta sobre la doctrina de la justificación”, </a:t>
            </a:r>
            <a:r>
              <a:rPr lang="es-MX" dirty="0" smtClean="0">
                <a:latin typeface="Helvetica" pitchFamily="2" charset="0"/>
              </a:rPr>
              <a:t>(31 octubre 1999). </a:t>
            </a:r>
            <a:r>
              <a:rPr lang="es-MX" sz="2000" dirty="0">
                <a:latin typeface="Helvetica" pitchFamily="2" charset="0"/>
              </a:rPr>
              <a:t>Es fruto de un encuentro ecuménico (católicos y protestantes) y por otro lado se abordará el tema desde la teología católica con algunos numerales del Catecismo de la Iglesia Católica.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169043" y="1596159"/>
            <a:ext cx="4876826" cy="1657403"/>
          </a:xfrm>
          <a:prstGeom prst="flowChartTerminator">
            <a:avLst/>
          </a:prstGeom>
          <a:solidFill>
            <a:srgbClr val="FFFF66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MX" sz="2000" b="1" dirty="0">
                <a:latin typeface="Helvetica" pitchFamily="2" charset="0"/>
              </a:rPr>
              <a:t>Primer </a:t>
            </a:r>
            <a:r>
              <a:rPr lang="es-MX" sz="2000" b="1" dirty="0" smtClean="0">
                <a:latin typeface="Helvetica" pitchFamily="2" charset="0"/>
              </a:rPr>
              <a:t>texto</a:t>
            </a:r>
          </a:p>
          <a:p>
            <a:pPr lvl="0" algn="ctr">
              <a:buClrTx/>
              <a:defRPr/>
            </a:pPr>
            <a:endParaRPr lang="es-MX" sz="2000" b="1" dirty="0">
              <a:latin typeface="Helvetica" pitchFamily="2" charset="0"/>
            </a:endParaRPr>
          </a:p>
          <a:p>
            <a:pPr lvl="0" algn="ctr">
              <a:buClrTx/>
              <a:defRPr/>
            </a:pPr>
            <a:r>
              <a:rPr lang="es-MX" sz="2000" b="1" dirty="0" smtClean="0">
                <a:latin typeface="Helvetica" pitchFamily="2" charset="0"/>
              </a:rPr>
              <a:t>Declaración conjunta sobre la doctrina de la justificación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1262</Words>
  <Application>Microsoft Office PowerPoint</Application>
  <PresentationFormat>Presentación en pantalla (16:9)</PresentationFormat>
  <Paragraphs>85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Gantari</vt:lpstr>
      <vt:lpstr>Calibri</vt:lpstr>
      <vt:lpstr>Helvetica</vt:lpstr>
      <vt:lpstr>Franklin Gothic Book</vt:lpstr>
      <vt:lpstr>Arial</vt:lpstr>
      <vt:lpstr>Aharoni</vt:lpstr>
      <vt:lpstr>Script MT Bold</vt:lpstr>
      <vt:lpstr>Gantari ExtraBold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Patricia</cp:lastModifiedBy>
  <cp:revision>95</cp:revision>
  <dcterms:modified xsi:type="dcterms:W3CDTF">2025-06-16T19:23:14Z</dcterms:modified>
</cp:coreProperties>
</file>